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5096" y="478028"/>
            <a:ext cx="815380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498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75027" y="5230774"/>
            <a:ext cx="539394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6529" y="1766061"/>
            <a:ext cx="7790941" cy="3759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498E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ubedohardware.com.br/" TargetMode="External"/><Relationship Id="rId2" Type="http://schemas.openxmlformats.org/officeDocument/2006/relationships/hyperlink" Target="http://www.hardware.com.b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cmundo.com.br/hardware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-147638"/>
            <a:ext cx="9563100" cy="71532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2833" y="1849721"/>
            <a:ext cx="6998334" cy="15792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650"/>
              </a:lnSpc>
              <a:spcBef>
                <a:spcPts val="95"/>
              </a:spcBef>
            </a:pP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Manutenção</a:t>
            </a:r>
            <a:r>
              <a:rPr sz="40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40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4000" spc="-5" dirty="0">
                <a:solidFill>
                  <a:srgbClr val="00498E"/>
                </a:solidFill>
                <a:latin typeface="Arial MT"/>
                <a:cs typeface="Arial MT"/>
              </a:rPr>
              <a:t>Computadores</a:t>
            </a:r>
            <a:endParaRPr sz="4000" dirty="0">
              <a:latin typeface="Arial MT"/>
              <a:cs typeface="Arial MT"/>
            </a:endParaRPr>
          </a:p>
          <a:p>
            <a:pPr algn="ctr">
              <a:lnSpc>
                <a:spcPts val="3210"/>
              </a:lnSpc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Aula</a:t>
            </a:r>
            <a:r>
              <a:rPr sz="280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1</a:t>
            </a:r>
            <a:endParaRPr sz="2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457657"/>
            <a:ext cx="46158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498E"/>
                </a:solidFill>
                <a:latin typeface="Arial MT"/>
                <a:cs typeface="Arial MT"/>
              </a:rPr>
              <a:t>Evolução</a:t>
            </a:r>
            <a:r>
              <a:rPr sz="2800" b="0" spc="-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b="0" dirty="0">
                <a:solidFill>
                  <a:srgbClr val="00498E"/>
                </a:solidFill>
                <a:latin typeface="Arial MT"/>
                <a:cs typeface="Arial MT"/>
              </a:rPr>
              <a:t>dos</a:t>
            </a:r>
            <a:r>
              <a:rPr sz="2800" b="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b="0" dirty="0">
                <a:solidFill>
                  <a:srgbClr val="00498E"/>
                </a:solidFill>
                <a:latin typeface="Arial MT"/>
                <a:cs typeface="Arial MT"/>
              </a:rPr>
              <a:t>computadores: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1570" y="912367"/>
            <a:ext cx="7858759" cy="33534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220345" indent="-22860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00498E"/>
                </a:solidFill>
                <a:latin typeface="Wingdings"/>
                <a:cs typeface="Wingdings"/>
              </a:rPr>
              <a:t>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ocorreu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principalmente</a:t>
            </a:r>
            <a:r>
              <a:rPr sz="24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necessidade</a:t>
            </a:r>
            <a:r>
              <a:rPr sz="24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codificar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decodificar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mensagens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trocadas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durante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Segunda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Guerra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Mundial.</a:t>
            </a:r>
            <a:endParaRPr sz="2400">
              <a:latin typeface="Arial MT"/>
              <a:cs typeface="Arial MT"/>
            </a:endParaRPr>
          </a:p>
          <a:p>
            <a:pPr marL="241300" marR="5080" indent="-228600">
              <a:lnSpc>
                <a:spcPts val="2590"/>
              </a:lnSpc>
              <a:spcBef>
                <a:spcPts val="2100"/>
              </a:spcBef>
            </a:pPr>
            <a:r>
              <a:rPr sz="2400" dirty="0">
                <a:solidFill>
                  <a:srgbClr val="00498E"/>
                </a:solidFill>
                <a:latin typeface="Wingdings"/>
                <a:cs typeface="Wingdings"/>
              </a:rPr>
              <a:t>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Já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existiam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máquinas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capaz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fazer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cálculos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diversos,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mas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eram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mecânicas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ou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eletromecânicas.</a:t>
            </a:r>
            <a:endParaRPr sz="2400">
              <a:latin typeface="Arial MT"/>
              <a:cs typeface="Arial MT"/>
            </a:endParaRPr>
          </a:p>
          <a:p>
            <a:pPr marL="241300" marR="180975">
              <a:lnSpc>
                <a:spcPct val="90000"/>
              </a:lnSpc>
              <a:spcBef>
                <a:spcPts val="455"/>
              </a:spcBef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volta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década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40,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EUA, 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Inglaterra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Alemanha,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eram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países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desenvolvidos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tecnologicamente</a:t>
            </a:r>
            <a:r>
              <a:rPr sz="2400" spc="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na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época,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cada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qual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desenvolvia</a:t>
            </a:r>
            <a:r>
              <a:rPr sz="24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 </a:t>
            </a:r>
            <a:r>
              <a:rPr sz="2400" spc="-6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seu computador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eletrônico.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358521"/>
            <a:ext cx="5298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Primeiras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Máquinas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Calcular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00" y="4235322"/>
            <a:ext cx="84855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Há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aproximadamente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4.000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a.C.,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aparelho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muito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formado </a:t>
            </a:r>
            <a:r>
              <a:rPr sz="2400" spc="-5" dirty="0">
                <a:latin typeface="Calibri"/>
                <a:cs typeface="Calibri"/>
              </a:rPr>
              <a:t>por uma </a:t>
            </a:r>
            <a:r>
              <a:rPr sz="2400" spc="-10" dirty="0">
                <a:latin typeface="Calibri"/>
                <a:cs typeface="Calibri"/>
              </a:rPr>
              <a:t>placa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argila onde </a:t>
            </a:r>
            <a:r>
              <a:rPr sz="2400" spc="-5" dirty="0">
                <a:latin typeface="Calibri"/>
                <a:cs typeface="Calibri"/>
              </a:rPr>
              <a:t>se escreviam </a:t>
            </a:r>
            <a:r>
              <a:rPr sz="2400" spc="-10" dirty="0">
                <a:latin typeface="Calibri"/>
                <a:cs typeface="Calibri"/>
              </a:rPr>
              <a:t>algarismos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auxiliavam</a:t>
            </a:r>
            <a:r>
              <a:rPr sz="2400" spc="-5" dirty="0">
                <a:latin typeface="Calibri"/>
                <a:cs typeface="Calibri"/>
              </a:rPr>
              <a:t> nos </a:t>
            </a:r>
            <a:r>
              <a:rPr sz="2400" spc="-10" dirty="0">
                <a:latin typeface="Calibri"/>
                <a:cs typeface="Calibri"/>
              </a:rPr>
              <a:t>cálculos.</a:t>
            </a:r>
            <a:r>
              <a:rPr sz="2400" spc="-5" dirty="0">
                <a:latin typeface="Calibri"/>
                <a:cs typeface="Calibri"/>
              </a:rPr>
              <a:t> Esse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aparelho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chamado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ÁBACO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palavra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origem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Fenícia.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20" y="947927"/>
            <a:ext cx="4361687" cy="32903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943" y="385953"/>
            <a:ext cx="5298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Primeiras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Máquinas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Calcular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303" y="4526407"/>
            <a:ext cx="798195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próximo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passo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história</a:t>
            </a:r>
            <a:r>
              <a:rPr sz="2200" spc="-10" dirty="0">
                <a:latin typeface="Calibri"/>
                <a:cs typeface="Calibri"/>
              </a:rPr>
              <a:t> dos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computadores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(ano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1642),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ocorreu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quando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francês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18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anos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dirty="0">
                <a:latin typeface="Calibri"/>
                <a:cs typeface="Calibri"/>
              </a:rPr>
              <a:t> nome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Blaise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Pascal,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inventou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primeira </a:t>
            </a:r>
            <a:r>
              <a:rPr sz="2200" spc="-5" dirty="0">
                <a:latin typeface="Calibri"/>
                <a:cs typeface="Calibri"/>
              </a:rPr>
              <a:t>máquina de </a:t>
            </a:r>
            <a:r>
              <a:rPr sz="2200" dirty="0">
                <a:latin typeface="Calibri"/>
                <a:cs typeface="Calibri"/>
              </a:rPr>
              <a:t>somar: </a:t>
            </a:r>
            <a:r>
              <a:rPr sz="2200" spc="-20" dirty="0">
                <a:latin typeface="Calibri"/>
                <a:cs typeface="Calibri"/>
              </a:rPr>
              <a:t>PASCALINA, </a:t>
            </a:r>
            <a:r>
              <a:rPr sz="2200" spc="-5" dirty="0">
                <a:latin typeface="Calibri"/>
                <a:cs typeface="Calibri"/>
              </a:rPr>
              <a:t>a qual </a:t>
            </a:r>
            <a:r>
              <a:rPr sz="2200" spc="-25" dirty="0">
                <a:latin typeface="Calibri"/>
                <a:cs typeface="Calibri"/>
              </a:rPr>
              <a:t>executava 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operações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aritméticas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quando</a:t>
            </a:r>
            <a:r>
              <a:rPr sz="2200" dirty="0">
                <a:latin typeface="Calibri"/>
                <a:cs typeface="Calibri"/>
              </a:rPr>
              <a:t> 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giravam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os</a:t>
            </a:r>
            <a:r>
              <a:rPr sz="2200" spc="4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discos</a:t>
            </a:r>
            <a:r>
              <a:rPr sz="2200" spc="4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interligados,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sendo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precursora</a:t>
            </a:r>
            <a:r>
              <a:rPr sz="2200" spc="-10" dirty="0">
                <a:latin typeface="Calibri"/>
                <a:cs typeface="Calibri"/>
              </a:rPr>
              <a:t> das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calculadoras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mecânicas.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1911" y="908303"/>
            <a:ext cx="5958840" cy="36012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906" y="304546"/>
            <a:ext cx="5298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Primeiras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Máquinas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Calcular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473" y="4739385"/>
            <a:ext cx="769239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Por </a:t>
            </a:r>
            <a:r>
              <a:rPr sz="2400" spc="-15" dirty="0">
                <a:latin typeface="Calibri"/>
                <a:cs typeface="Calibri"/>
              </a:rPr>
              <a:t>volta </a:t>
            </a:r>
            <a:r>
              <a:rPr sz="2400" spc="-1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1671 na </a:t>
            </a:r>
            <a:r>
              <a:rPr sz="2400" dirty="0">
                <a:latin typeface="Calibri"/>
                <a:cs typeface="Calibri"/>
              </a:rPr>
              <a:t>Alemanha, </a:t>
            </a:r>
            <a:r>
              <a:rPr sz="2400" spc="-10" dirty="0">
                <a:latin typeface="Calibri"/>
                <a:cs typeface="Calibri"/>
              </a:rPr>
              <a:t>Gottfried </a:t>
            </a:r>
            <a:r>
              <a:rPr sz="2400" spc="-5" dirty="0">
                <a:latin typeface="Calibri"/>
                <a:cs typeface="Calibri"/>
              </a:rPr>
              <a:t>Leibnitz </a:t>
            </a:r>
            <a:r>
              <a:rPr sz="2400" spc="-15" dirty="0">
                <a:latin typeface="Calibri"/>
                <a:cs typeface="Calibri"/>
              </a:rPr>
              <a:t>inventou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máquina muito </a:t>
            </a:r>
            <a:r>
              <a:rPr sz="2400" spc="-10" dirty="0">
                <a:latin typeface="Calibri"/>
                <a:cs typeface="Calibri"/>
              </a:rPr>
              <a:t>parecida com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Pascalina,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20" dirty="0">
                <a:latin typeface="Calibri"/>
                <a:cs typeface="Calibri"/>
              </a:rPr>
              <a:t>efetuava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cálculos</a:t>
            </a:r>
            <a:r>
              <a:rPr sz="2400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multiplicação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divisão,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tornou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antecessora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direta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das </a:t>
            </a:r>
            <a:r>
              <a:rPr sz="2400" spc="-10" dirty="0">
                <a:latin typeface="Calibri"/>
                <a:cs typeface="Calibri"/>
              </a:rPr>
              <a:t>calculadoras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manuais.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981455"/>
            <a:ext cx="6861048" cy="35996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169925"/>
            <a:ext cx="546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Primeiras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Máquinas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Calcular’’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406" y="5243576"/>
            <a:ext cx="77641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1802 </a:t>
            </a:r>
            <a:r>
              <a:rPr sz="2400" dirty="0">
                <a:latin typeface="Calibri"/>
                <a:cs typeface="Calibri"/>
              </a:rPr>
              <a:t>-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França, </a:t>
            </a:r>
            <a:r>
              <a:rPr sz="2400" dirty="0">
                <a:latin typeface="Calibri"/>
                <a:cs typeface="Calibri"/>
              </a:rPr>
              <a:t>Joseph Marie </a:t>
            </a:r>
            <a:r>
              <a:rPr sz="2400" spc="-10" dirty="0">
                <a:latin typeface="Calibri"/>
                <a:cs typeface="Calibri"/>
              </a:rPr>
              <a:t>Jacquard passou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utilizar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Cartões </a:t>
            </a:r>
            <a:r>
              <a:rPr sz="2400" spc="-15" dirty="0">
                <a:latin typeface="Calibri"/>
                <a:cs typeface="Calibri"/>
              </a:rPr>
              <a:t>Perfurados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controlar </a:t>
            </a:r>
            <a:r>
              <a:rPr sz="2400" spc="-5" dirty="0">
                <a:latin typeface="Calibri"/>
                <a:cs typeface="Calibri"/>
              </a:rPr>
              <a:t>suas máquinas de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tear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automatizá-las.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9855" y="908303"/>
            <a:ext cx="2799588" cy="42230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303" y="242061"/>
            <a:ext cx="8270875" cy="2453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Primeiras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Máquinas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Calcular’’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 MT"/>
              <a:cs typeface="Arial MT"/>
            </a:endParaRPr>
          </a:p>
          <a:p>
            <a:pPr marL="4311015" marR="508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dirty="0">
                <a:latin typeface="Calibri"/>
                <a:cs typeface="Calibri"/>
              </a:rPr>
              <a:t> início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século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XIX,</a:t>
            </a:r>
            <a:r>
              <a:rPr sz="2400" dirty="0">
                <a:latin typeface="Calibri"/>
                <a:cs typeface="Calibri"/>
              </a:rPr>
              <a:t> mais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especificamente</a:t>
            </a:r>
            <a:r>
              <a:rPr sz="2400" dirty="0">
                <a:latin typeface="Calibri"/>
                <a:cs typeface="Calibri"/>
              </a:rPr>
              <a:t> em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1822,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foi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desenvolvido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por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cientista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44922" y="2669540"/>
            <a:ext cx="13239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inglês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Babbage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</a:t>
            </a:r>
            <a:r>
              <a:rPr sz="2400" spc="-6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en</a:t>
            </a:r>
            <a:r>
              <a:rPr sz="2400" spc="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ial  </a:t>
            </a:r>
            <a:r>
              <a:rPr sz="2400" spc="-5" dirty="0">
                <a:latin typeface="Calibri"/>
                <a:cs typeface="Calibri"/>
              </a:rPr>
              <a:t>cálculos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3625" y="2669540"/>
            <a:ext cx="11703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ham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do</a:t>
            </a:r>
            <a:endParaRPr sz="2400">
              <a:latin typeface="Calibri"/>
              <a:cs typeface="Calibri"/>
            </a:endParaRPr>
          </a:p>
          <a:p>
            <a:pPr marL="40259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uma</a:t>
            </a:r>
            <a:endParaRPr sz="2400">
              <a:latin typeface="Calibri"/>
              <a:cs typeface="Calibri"/>
            </a:endParaRPr>
          </a:p>
          <a:p>
            <a:pPr marL="344805" marR="114935" indent="22987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que 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5165" y="2669540"/>
            <a:ext cx="177990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8815" marR="5080" indent="17208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Charles  </a:t>
            </a:r>
            <a:r>
              <a:rPr sz="2400" dirty="0">
                <a:latin typeface="Calibri"/>
                <a:cs typeface="Calibri"/>
              </a:rPr>
              <a:t>máquina  </a:t>
            </a:r>
            <a:r>
              <a:rPr sz="2400" spc="-5" dirty="0">
                <a:latin typeface="Calibri"/>
                <a:cs typeface="Calibri"/>
              </a:rPr>
              <a:t>permitia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funções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e  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logaritmas,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8990" y="4498289"/>
            <a:ext cx="16554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0325" algn="l"/>
              </a:tabLst>
            </a:pP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õe</a:t>
            </a:r>
            <a:r>
              <a:rPr sz="2400" dirty="0">
                <a:latin typeface="Calibri"/>
                <a:cs typeface="Calibri"/>
              </a:rPr>
              <a:t>s	</a:t>
            </a:r>
            <a:r>
              <a:rPr sz="2400" spc="-5" dirty="0">
                <a:latin typeface="Calibri"/>
                <a:cs typeface="Calibri"/>
              </a:rPr>
              <a:t>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4922" y="4132833"/>
            <a:ext cx="19881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tri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20" dirty="0">
                <a:latin typeface="Calibri"/>
                <a:cs typeface="Calibri"/>
              </a:rPr>
              <a:t>é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as  </a:t>
            </a:r>
            <a:r>
              <a:rPr sz="2400" spc="-10" dirty="0">
                <a:latin typeface="Calibri"/>
                <a:cs typeface="Calibri"/>
              </a:rPr>
              <a:t>utilizando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Jacquard.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227" y="1484375"/>
            <a:ext cx="4465320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303" y="291795"/>
            <a:ext cx="8286115" cy="559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Primeiras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Máquinas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Calcular’’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Arial MT"/>
              <a:cs typeface="Arial MT"/>
            </a:endParaRPr>
          </a:p>
          <a:p>
            <a:pPr marL="4765675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Já em 1834, </a:t>
            </a:r>
            <a:r>
              <a:rPr sz="2000" spc="-15" dirty="0">
                <a:latin typeface="Calibri"/>
                <a:cs typeface="Calibri"/>
              </a:rPr>
              <a:t>desenvolveu </a:t>
            </a:r>
            <a:r>
              <a:rPr sz="2000" dirty="0">
                <a:latin typeface="Calibri"/>
                <a:cs typeface="Calibri"/>
              </a:rPr>
              <a:t>uma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máquina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analítica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capaz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executar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quatro operações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(somar,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dividir,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subtrair, 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multiplicar), armazenar dados </a:t>
            </a:r>
            <a:r>
              <a:rPr sz="2000" dirty="0">
                <a:latin typeface="Calibri"/>
                <a:cs typeface="Calibri"/>
              </a:rPr>
              <a:t>em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memória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(de</a:t>
            </a:r>
            <a:r>
              <a:rPr sz="2000" spc="-15" dirty="0">
                <a:latin typeface="Calibri"/>
                <a:cs typeface="Calibri"/>
              </a:rPr>
              <a:t> até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1.000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números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50 </a:t>
            </a:r>
            <a:r>
              <a:rPr sz="2000" spc="-10" dirty="0">
                <a:latin typeface="Calibri"/>
                <a:cs typeface="Calibri"/>
              </a:rPr>
              <a:t>dígitos)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imprimir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resultados.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Porém,</a:t>
            </a:r>
            <a:r>
              <a:rPr sz="2000" spc="-5" dirty="0">
                <a:latin typeface="Calibri"/>
                <a:cs typeface="Calibri"/>
              </a:rPr>
              <a:t> sua </a:t>
            </a:r>
            <a:r>
              <a:rPr sz="2000" dirty="0">
                <a:latin typeface="Calibri"/>
                <a:cs typeface="Calibri"/>
              </a:rPr>
              <a:t>máquina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só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pôde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 </a:t>
            </a:r>
            <a:r>
              <a:rPr sz="2000" dirty="0">
                <a:latin typeface="Calibri"/>
                <a:cs typeface="Calibri"/>
              </a:rPr>
              <a:t>concluída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anos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após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sua morte, tornando-se </a:t>
            </a:r>
            <a:r>
              <a:rPr sz="2000" dirty="0">
                <a:latin typeface="Calibri"/>
                <a:cs typeface="Calibri"/>
              </a:rPr>
              <a:t>a base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estrutura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computadores atuais, </a:t>
            </a:r>
            <a:r>
              <a:rPr sz="2000" spc="-15" dirty="0">
                <a:latin typeface="Calibri"/>
                <a:cs typeface="Calibri"/>
              </a:rPr>
              <a:t>fazendo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Charles </a:t>
            </a:r>
            <a:r>
              <a:rPr sz="2000" dirty="0">
                <a:latin typeface="Calibri"/>
                <a:cs typeface="Calibri"/>
              </a:rPr>
              <a:t>Babbage </a:t>
            </a:r>
            <a:r>
              <a:rPr sz="2000" spc="-15" dirty="0">
                <a:latin typeface="Calibri"/>
                <a:cs typeface="Calibri"/>
              </a:rPr>
              <a:t>fosse </a:t>
            </a:r>
            <a:r>
              <a:rPr sz="2000" spc="-10" dirty="0">
                <a:latin typeface="Calibri"/>
                <a:cs typeface="Calibri"/>
              </a:rPr>
              <a:t> considerado </a:t>
            </a:r>
            <a:r>
              <a:rPr sz="2000" spc="-5" dirty="0">
                <a:latin typeface="Calibri"/>
                <a:cs typeface="Calibri"/>
              </a:rPr>
              <a:t>como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5" dirty="0">
                <a:latin typeface="Calibri"/>
                <a:cs typeface="Calibri"/>
              </a:rPr>
              <a:t>"Pai </a:t>
            </a:r>
            <a:r>
              <a:rPr sz="2000" spc="-5" dirty="0">
                <a:latin typeface="Calibri"/>
                <a:cs typeface="Calibri"/>
              </a:rPr>
              <a:t>do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Computador".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1269491"/>
            <a:ext cx="4751832" cy="5173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385953"/>
            <a:ext cx="8660130" cy="392302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194310" indent="-228600">
              <a:lnSpc>
                <a:spcPct val="9000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 primeiro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computador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eletrônico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é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atribuído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ao, 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ENIAC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(</a:t>
            </a:r>
            <a:r>
              <a:rPr sz="2800" i="1" dirty="0">
                <a:solidFill>
                  <a:srgbClr val="00498E"/>
                </a:solidFill>
                <a:latin typeface="Arial"/>
                <a:cs typeface="Arial"/>
              </a:rPr>
              <a:t>Electronic</a:t>
            </a:r>
            <a:r>
              <a:rPr sz="2800" i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00498E"/>
                </a:solidFill>
                <a:latin typeface="Arial"/>
                <a:cs typeface="Arial"/>
              </a:rPr>
              <a:t>Numerical</a:t>
            </a:r>
            <a:r>
              <a:rPr sz="2800" i="1" spc="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00498E"/>
                </a:solidFill>
                <a:latin typeface="Arial"/>
                <a:cs typeface="Arial"/>
              </a:rPr>
              <a:t>IntegratorAnd </a:t>
            </a:r>
            <a:r>
              <a:rPr sz="2800" i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00498E"/>
                </a:solidFill>
                <a:latin typeface="Arial"/>
                <a:cs typeface="Arial"/>
              </a:rPr>
              <a:t>Computer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),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foi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construído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entre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1943-45</a:t>
            </a:r>
            <a:r>
              <a:rPr sz="28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pela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Moore </a:t>
            </a:r>
            <a:r>
              <a:rPr sz="2800" spc="-7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School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of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the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University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of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Pennsylvania,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nos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EUA.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498E"/>
              </a:buClr>
              <a:buFont typeface="Arial MT"/>
              <a:buChar char="•"/>
            </a:pPr>
            <a:endParaRPr sz="2700">
              <a:latin typeface="Arial MT"/>
              <a:cs typeface="Arial MT"/>
            </a:endParaRPr>
          </a:p>
          <a:p>
            <a:pPr marL="241300" marR="5080" indent="-228600">
              <a:lnSpc>
                <a:spcPct val="9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computador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ENIAC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possuía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aproximadamente</a:t>
            </a:r>
            <a:r>
              <a:rPr sz="28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18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mil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válvulas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pesava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30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toneladas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chegava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consumir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150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00498E"/>
                </a:solidFill>
                <a:latin typeface="Arial MT"/>
                <a:cs typeface="Arial MT"/>
              </a:rPr>
              <a:t>KW.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contrapartida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superava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mil </a:t>
            </a:r>
            <a:r>
              <a:rPr sz="2800" spc="-76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velocidade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dos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outros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computadores,</a:t>
            </a:r>
            <a:r>
              <a:rPr sz="28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chegando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realizar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5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mil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operações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por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segundo.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3880" y="434340"/>
            <a:ext cx="7920355" cy="5697220"/>
            <a:chOff x="563880" y="434340"/>
            <a:chExt cx="7920355" cy="5697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80" y="434340"/>
              <a:ext cx="7920228" cy="56860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216" y="4573524"/>
              <a:ext cx="1799844" cy="1557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15" y="333756"/>
            <a:ext cx="8136635" cy="59756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242442"/>
            <a:ext cx="5386070" cy="956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latin typeface="Calibri"/>
                <a:cs typeface="Calibri"/>
              </a:rPr>
              <a:t>Apresentação: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0" spc="-65" dirty="0">
                <a:latin typeface="Calibri"/>
                <a:cs typeface="Calibri"/>
              </a:rPr>
              <a:t>Prof.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lang="pt-BR" sz="3600" b="0" spc="-25" dirty="0" smtClean="0">
                <a:latin typeface="Calibri"/>
                <a:cs typeface="Calibri"/>
              </a:rPr>
              <a:t>Tulio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352067"/>
            <a:ext cx="8582025" cy="27622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35" dirty="0">
                <a:solidFill>
                  <a:srgbClr val="001F5F"/>
                </a:solidFill>
                <a:latin typeface="Calibri"/>
                <a:cs typeface="Calibri"/>
              </a:rPr>
              <a:t>Técnico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Informática</a:t>
            </a:r>
            <a:r>
              <a:rPr sz="2200" b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pela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 smtClean="0">
                <a:solidFill>
                  <a:srgbClr val="001F5F"/>
                </a:solidFill>
                <a:latin typeface="Calibri"/>
                <a:cs typeface="Calibri"/>
              </a:rPr>
              <a:t>ETE</a:t>
            </a:r>
            <a:r>
              <a:rPr lang="pt-BR" sz="2200" b="1" spc="-10" dirty="0">
                <a:solidFill>
                  <a:srgbClr val="001F5F"/>
                </a:solidFill>
                <a:latin typeface="Calibri"/>
                <a:cs typeface="Calibri"/>
              </a:rPr>
              <a:t>C</a:t>
            </a:r>
            <a:r>
              <a:rPr sz="2200" b="1" spc="35" dirty="0" smtClean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endParaRPr lang="pt-BR" sz="2200" b="1" spc="35" dirty="0" smtClean="0">
              <a:solidFill>
                <a:srgbClr val="001F5F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0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15" dirty="0" err="1" smtClean="0">
                <a:solidFill>
                  <a:srgbClr val="001F5F"/>
                </a:solidFill>
                <a:latin typeface="Calibri"/>
                <a:cs typeface="Calibri"/>
              </a:rPr>
              <a:t>Graduado</a:t>
            </a:r>
            <a:r>
              <a:rPr sz="2200" b="1" spc="20" dirty="0" smtClean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 err="1" smtClean="0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lang="pt-BR" sz="2200" b="1" spc="-10" dirty="0" smtClean="0">
                <a:solidFill>
                  <a:srgbClr val="001F5F"/>
                </a:solidFill>
                <a:latin typeface="Calibri"/>
                <a:cs typeface="Calibri"/>
              </a:rPr>
              <a:t> Analises e Desenvolvimento de Sistemas</a:t>
            </a:r>
            <a:endParaRPr sz="2200" dirty="0">
              <a:latin typeface="Calibri"/>
              <a:cs typeface="Calibri"/>
            </a:endParaRPr>
          </a:p>
          <a:p>
            <a:pPr marL="469900" marR="393065" indent="-457200">
              <a:lnSpc>
                <a:spcPct val="100000"/>
              </a:lnSpc>
              <a:spcBef>
                <a:spcPts val="96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15" dirty="0" err="1">
                <a:solidFill>
                  <a:srgbClr val="001F5F"/>
                </a:solidFill>
                <a:latin typeface="Calibri"/>
                <a:cs typeface="Calibri"/>
              </a:rPr>
              <a:t>Pós-Graduado</a:t>
            </a:r>
            <a:r>
              <a:rPr sz="2200" b="1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endParaRPr lang="pt-BR" sz="2200" b="1" spc="40" dirty="0" smtClean="0">
              <a:solidFill>
                <a:srgbClr val="001F5F"/>
              </a:solidFill>
              <a:latin typeface="Calibri"/>
              <a:cs typeface="Calibri"/>
            </a:endParaRPr>
          </a:p>
          <a:p>
            <a:pPr marL="469900" marR="393065" indent="-457200">
              <a:lnSpc>
                <a:spcPct val="100000"/>
              </a:lnSpc>
              <a:spcBef>
                <a:spcPts val="96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5" dirty="0" err="1" smtClean="0">
                <a:solidFill>
                  <a:srgbClr val="001F5F"/>
                </a:solidFill>
                <a:latin typeface="Calibri"/>
                <a:cs typeface="Calibri"/>
              </a:rPr>
              <a:t>Licenciado</a:t>
            </a:r>
            <a:r>
              <a:rPr sz="2200" b="1" spc="20" dirty="0" smtClean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 err="1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 err="1" smtClean="0">
                <a:solidFill>
                  <a:srgbClr val="001F5F"/>
                </a:solidFill>
                <a:latin typeface="Calibri"/>
                <a:cs typeface="Calibri"/>
              </a:rPr>
              <a:t>Informática</a:t>
            </a:r>
            <a:endParaRPr sz="2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Docente</a:t>
            </a:r>
            <a:r>
              <a:rPr sz="2200" b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do</a:t>
            </a:r>
            <a:r>
              <a:rPr sz="22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 err="1">
                <a:solidFill>
                  <a:srgbClr val="001F5F"/>
                </a:solidFill>
                <a:latin typeface="Calibri"/>
                <a:cs typeface="Calibri"/>
              </a:rPr>
              <a:t>Senac</a:t>
            </a:r>
            <a:r>
              <a:rPr sz="2200" b="1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endParaRPr lang="pt-BR" sz="2200" b="1" spc="-5" dirty="0" smtClean="0">
              <a:solidFill>
                <a:srgbClr val="001F5F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200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2200" b="1" spc="-15" dirty="0" err="1" smtClean="0">
                <a:solidFill>
                  <a:srgbClr val="001F5F"/>
                </a:solidFill>
                <a:latin typeface="Calibri"/>
                <a:cs typeface="Calibri"/>
              </a:rPr>
              <a:t>Docente</a:t>
            </a:r>
            <a:r>
              <a:rPr sz="2200" b="1" spc="35" dirty="0" smtClean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do</a:t>
            </a:r>
            <a:r>
              <a:rPr sz="22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Centro</a:t>
            </a:r>
            <a:r>
              <a:rPr sz="2200" b="1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Educação</a:t>
            </a:r>
            <a:r>
              <a:rPr sz="2200" b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001F5F"/>
                </a:solidFill>
                <a:latin typeface="Calibri"/>
                <a:cs typeface="Calibri"/>
              </a:rPr>
              <a:t>Tecnológica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1F5F"/>
                </a:solidFill>
                <a:latin typeface="Calibri"/>
                <a:cs typeface="Calibri"/>
              </a:rPr>
              <a:t>Paula</a:t>
            </a:r>
            <a:r>
              <a:rPr sz="2200" b="1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Souza,</a:t>
            </a:r>
            <a:r>
              <a:rPr sz="22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5" dirty="0" err="1">
                <a:solidFill>
                  <a:srgbClr val="001F5F"/>
                </a:solidFill>
                <a:latin typeface="Calibri"/>
                <a:cs typeface="Calibri"/>
              </a:rPr>
              <a:t>na</a:t>
            </a:r>
            <a:r>
              <a:rPr sz="22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200" b="1" spc="-15" dirty="0" smtClean="0">
                <a:solidFill>
                  <a:srgbClr val="001F5F"/>
                </a:solidFill>
                <a:latin typeface="Calibri"/>
                <a:cs typeface="Calibri"/>
              </a:rPr>
              <a:t>ETEC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260604"/>
            <a:ext cx="8497824" cy="62651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648" y="778891"/>
            <a:ext cx="1362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/>
              <a:t>VÁLVULA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85648" y="1218056"/>
            <a:ext cx="7122795" cy="441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10" dirty="0">
                <a:latin typeface="Calibri"/>
                <a:cs typeface="Calibri"/>
              </a:rPr>
              <a:t>FUNÇÃO: PRODUZIR </a:t>
            </a:r>
            <a:r>
              <a:rPr sz="2400" b="1" dirty="0">
                <a:latin typeface="Calibri"/>
                <a:cs typeface="Calibri"/>
              </a:rPr>
              <a:t>UM </a:t>
            </a:r>
            <a:r>
              <a:rPr sz="2400" b="1" spc="-30" dirty="0">
                <a:latin typeface="Calibri"/>
                <a:cs typeface="Calibri"/>
              </a:rPr>
              <a:t>FLUXO </a:t>
            </a:r>
            <a:r>
              <a:rPr sz="2400" b="1" spc="-5" dirty="0">
                <a:latin typeface="Calibri"/>
                <a:cs typeface="Calibri"/>
              </a:rPr>
              <a:t>DE ELÉTRONS </a:t>
            </a:r>
            <a:r>
              <a:rPr sz="2400" b="1" dirty="0">
                <a:latin typeface="Calibri"/>
                <a:cs typeface="Calibri"/>
              </a:rPr>
              <a:t>EM SEU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INTERIOR.</a:t>
            </a:r>
            <a:endParaRPr sz="2400">
              <a:latin typeface="Calibri"/>
              <a:cs typeface="Calibri"/>
            </a:endParaRPr>
          </a:p>
          <a:p>
            <a:pPr marL="299085" indent="-287020" algn="just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720" algn="l"/>
              </a:tabLst>
            </a:pPr>
            <a:r>
              <a:rPr sz="2400" b="1" spc="-15" dirty="0">
                <a:latin typeface="Calibri"/>
                <a:cs typeface="Calibri"/>
              </a:rPr>
              <a:t>PROVOCANDO</a:t>
            </a:r>
            <a:r>
              <a:rPr sz="2400" b="1" dirty="0">
                <a:latin typeface="Calibri"/>
                <a:cs typeface="Calibri"/>
              </a:rPr>
              <a:t> UM</a:t>
            </a:r>
            <a:r>
              <a:rPr sz="2400" b="1" spc="-15" dirty="0">
                <a:latin typeface="Calibri"/>
                <a:cs typeface="Calibri"/>
              </a:rPr>
              <a:t> CIRCUITO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ABERTO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OU</a:t>
            </a:r>
            <a:r>
              <a:rPr sz="2400" b="1" spc="-15" dirty="0">
                <a:latin typeface="Calibri"/>
                <a:cs typeface="Calibri"/>
              </a:rPr>
              <a:t> FECHADO.</a:t>
            </a:r>
            <a:endParaRPr sz="2400">
              <a:latin typeface="Calibri"/>
              <a:cs typeface="Calibri"/>
            </a:endParaRPr>
          </a:p>
          <a:p>
            <a:pPr marL="299085" indent="-287020" algn="just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720" algn="l"/>
              </a:tabLst>
            </a:pPr>
            <a:r>
              <a:rPr sz="2400" b="1" spc="-30" dirty="0">
                <a:latin typeface="Calibri"/>
                <a:cs typeface="Calibri"/>
              </a:rPr>
              <a:t>CHAVES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TIPO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LIGA/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DESLIGA.</a:t>
            </a:r>
            <a:endParaRPr sz="2400">
              <a:latin typeface="Calibri"/>
              <a:cs typeface="Calibri"/>
            </a:endParaRPr>
          </a:p>
          <a:p>
            <a:pPr marL="299085" marR="666115" indent="-287020" algn="just">
              <a:lnSpc>
                <a:spcPct val="150000"/>
              </a:lnSpc>
              <a:buFont typeface="Arial MT"/>
              <a:buChar char="•"/>
              <a:tabLst>
                <a:tab pos="299720" algn="l"/>
              </a:tabLst>
            </a:pPr>
            <a:r>
              <a:rPr sz="2400" b="1" spc="-10" dirty="0">
                <a:latin typeface="Calibri"/>
                <a:cs typeface="Calibri"/>
              </a:rPr>
              <a:t>DIMENSÕES </a:t>
            </a:r>
            <a:r>
              <a:rPr sz="2400" b="1" dirty="0">
                <a:latin typeface="Calibri"/>
                <a:cs typeface="Calibri"/>
              </a:rPr>
              <a:t>FÍSICAS </a:t>
            </a:r>
            <a:r>
              <a:rPr sz="2400" b="1" spc="-10" dirty="0">
                <a:latin typeface="Calibri"/>
                <a:cs typeface="Calibri"/>
              </a:rPr>
              <a:t>MAIORES: </a:t>
            </a:r>
            <a:r>
              <a:rPr sz="2400" b="1" spc="-50" dirty="0">
                <a:latin typeface="Calibri"/>
                <a:cs typeface="Calibri"/>
              </a:rPr>
              <a:t>GERAVA </a:t>
            </a:r>
            <a:r>
              <a:rPr sz="2400" b="1" spc="-5" dirty="0">
                <a:latin typeface="Calibri"/>
                <a:cs typeface="Calibri"/>
              </a:rPr>
              <a:t>GRANDE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AQUECIMENTO </a:t>
            </a:r>
            <a:r>
              <a:rPr sz="2400" b="1" spc="-5" dirty="0">
                <a:latin typeface="Calibri"/>
                <a:cs typeface="Calibri"/>
              </a:rPr>
              <a:t>DETERIORANDO </a:t>
            </a:r>
            <a:r>
              <a:rPr sz="2400" b="1" spc="-10" dirty="0">
                <a:latin typeface="Calibri"/>
                <a:cs typeface="Calibri"/>
              </a:rPr>
              <a:t>COMPONENTES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PRÓXIMOS.</a:t>
            </a:r>
            <a:endParaRPr sz="2400">
              <a:latin typeface="Calibri"/>
              <a:cs typeface="Calibri"/>
            </a:endParaRPr>
          </a:p>
          <a:p>
            <a:pPr marL="299085" indent="-287020" algn="just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99720" algn="l"/>
              </a:tabLst>
            </a:pPr>
            <a:r>
              <a:rPr sz="2400" b="1" spc="-5" dirty="0">
                <a:latin typeface="Calibri"/>
                <a:cs typeface="Calibri"/>
              </a:rPr>
              <a:t>FOI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SUBSTITUÍDA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PELO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TRANSISTOR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7911" y="1845564"/>
            <a:ext cx="1226820" cy="31790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370" y="424735"/>
            <a:ext cx="7917815" cy="392239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5"/>
              </a:spcBef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1951,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o</a:t>
            </a:r>
            <a:r>
              <a:rPr sz="28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00498E"/>
                </a:solidFill>
                <a:latin typeface="Arial MT"/>
                <a:cs typeface="Arial MT"/>
              </a:rPr>
              <a:t>UNIVAC-1</a:t>
            </a:r>
            <a:endParaRPr sz="2800">
              <a:latin typeface="Arial MT"/>
              <a:cs typeface="Arial MT"/>
            </a:endParaRPr>
          </a:p>
          <a:p>
            <a:pPr marL="698500" marR="24765">
              <a:lnSpc>
                <a:spcPts val="2590"/>
              </a:lnSpc>
              <a:spcBef>
                <a:spcPts val="550"/>
              </a:spcBef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Primeiro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computador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eletrônico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uso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genérico,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comercializado</a:t>
            </a:r>
            <a:r>
              <a:rPr sz="2400" spc="4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sucesso.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Era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capaz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executar </a:t>
            </a:r>
            <a:r>
              <a:rPr sz="2400" spc="-65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1905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operações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por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segundo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custava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US$1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milhão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valores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época.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Arial MT"/>
              <a:cs typeface="Arial MT"/>
            </a:endParaRPr>
          </a:p>
          <a:p>
            <a:pPr marL="241300" marR="5080" indent="-228600">
              <a:lnSpc>
                <a:spcPct val="90000"/>
              </a:lnSpc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Final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década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50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 a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invenção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b="1" dirty="0">
                <a:solidFill>
                  <a:srgbClr val="00498E"/>
                </a:solidFill>
                <a:latin typeface="Arial"/>
                <a:cs typeface="Arial"/>
              </a:rPr>
              <a:t>transistores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,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ocorreu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um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grande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desenvolvimento dos computadores, juntamente </a:t>
            </a:r>
            <a:r>
              <a:rPr sz="2800" spc="-76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8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as</a:t>
            </a:r>
            <a:r>
              <a:rPr sz="28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primeiras</a:t>
            </a:r>
            <a:r>
              <a:rPr sz="28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linguagens</a:t>
            </a:r>
            <a:r>
              <a:rPr sz="28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800" dirty="0">
                <a:solidFill>
                  <a:srgbClr val="00498E"/>
                </a:solidFill>
                <a:latin typeface="Arial MT"/>
                <a:cs typeface="Arial MT"/>
              </a:rPr>
              <a:t> programação.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0840" y="871219"/>
            <a:ext cx="4669790" cy="836294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0"/>
              </a:spcBef>
            </a:pPr>
            <a:r>
              <a:rPr sz="2800" b="0" dirty="0">
                <a:solidFill>
                  <a:srgbClr val="00498E"/>
                </a:solidFill>
                <a:latin typeface="Wingdings"/>
                <a:cs typeface="Wingdings"/>
              </a:rPr>
              <a:t></a:t>
            </a:r>
            <a:r>
              <a:rPr sz="2400" b="0" dirty="0">
                <a:solidFill>
                  <a:srgbClr val="00498E"/>
                </a:solidFill>
                <a:latin typeface="Arial MT"/>
                <a:cs typeface="Arial MT"/>
              </a:rPr>
              <a:t>Em </a:t>
            </a:r>
            <a:r>
              <a:rPr sz="2400" b="0" spc="-5" dirty="0">
                <a:solidFill>
                  <a:srgbClr val="00498E"/>
                </a:solidFill>
                <a:latin typeface="Arial MT"/>
                <a:cs typeface="Arial MT"/>
              </a:rPr>
              <a:t>1954, a </a:t>
            </a:r>
            <a:r>
              <a:rPr sz="2400" b="0" spc="-60" dirty="0">
                <a:solidFill>
                  <a:srgbClr val="00498E"/>
                </a:solidFill>
                <a:latin typeface="Arial MT"/>
                <a:cs typeface="Arial MT"/>
              </a:rPr>
              <a:t>Texas </a:t>
            </a:r>
            <a:r>
              <a:rPr sz="2400" b="0" dirty="0">
                <a:solidFill>
                  <a:srgbClr val="00498E"/>
                </a:solidFill>
                <a:latin typeface="Arial MT"/>
                <a:cs typeface="Arial MT"/>
              </a:rPr>
              <a:t>Instruments </a:t>
            </a:r>
            <a:r>
              <a:rPr sz="2400" b="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498E"/>
                </a:solidFill>
                <a:latin typeface="Arial MT"/>
                <a:cs typeface="Arial MT"/>
              </a:rPr>
              <a:t>inicia</a:t>
            </a:r>
            <a:r>
              <a:rPr sz="2400" b="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498E"/>
                </a:solidFill>
                <a:latin typeface="Arial MT"/>
                <a:cs typeface="Arial MT"/>
              </a:rPr>
              <a:t>a </a:t>
            </a:r>
            <a:r>
              <a:rPr sz="2400" b="0" dirty="0">
                <a:solidFill>
                  <a:srgbClr val="00498E"/>
                </a:solidFill>
                <a:latin typeface="Arial MT"/>
                <a:cs typeface="Arial MT"/>
              </a:rPr>
              <a:t>produção</a:t>
            </a:r>
            <a:r>
              <a:rPr sz="2400" b="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00498E"/>
                </a:solidFill>
                <a:latin typeface="Arial MT"/>
                <a:cs typeface="Arial MT"/>
              </a:rPr>
              <a:t>dos transistores</a:t>
            </a:r>
            <a:r>
              <a:rPr sz="2800" b="0" spc="-5" dirty="0">
                <a:solidFill>
                  <a:srgbClr val="00498E"/>
                </a:solidFill>
                <a:latin typeface="Arial MT"/>
                <a:cs typeface="Arial MT"/>
              </a:rPr>
              <a:t>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016885" marR="5080">
              <a:lnSpc>
                <a:spcPct val="96200"/>
              </a:lnSpc>
              <a:spcBef>
                <a:spcPts val="220"/>
              </a:spcBef>
            </a:pPr>
            <a:r>
              <a:rPr sz="2800" dirty="0">
                <a:latin typeface="Wingdings"/>
                <a:cs typeface="Wingdings"/>
              </a:rPr>
              <a:t></a:t>
            </a:r>
            <a:r>
              <a:rPr dirty="0"/>
              <a:t>Em</a:t>
            </a:r>
            <a:r>
              <a:rPr spc="-20" dirty="0"/>
              <a:t> </a:t>
            </a:r>
            <a:r>
              <a:rPr spc="-5" dirty="0"/>
              <a:t>1958,</a:t>
            </a:r>
            <a:r>
              <a:rPr dirty="0"/>
              <a:t> Jack </a:t>
            </a:r>
            <a:r>
              <a:rPr spc="-5" dirty="0"/>
              <a:t>St</a:t>
            </a:r>
            <a:r>
              <a:rPr spc="-15" dirty="0"/>
              <a:t> </a:t>
            </a:r>
            <a:r>
              <a:rPr spc="-5" dirty="0"/>
              <a:t>Clair</a:t>
            </a:r>
            <a:r>
              <a:rPr spc="25" dirty="0"/>
              <a:t> </a:t>
            </a:r>
            <a:r>
              <a:rPr spc="-5" dirty="0"/>
              <a:t>Kilby </a:t>
            </a:r>
            <a:r>
              <a:rPr dirty="0"/>
              <a:t> </a:t>
            </a:r>
            <a:r>
              <a:rPr spc="-5" dirty="0"/>
              <a:t>criou</a:t>
            </a:r>
            <a:r>
              <a:rPr spc="15" dirty="0"/>
              <a:t> </a:t>
            </a:r>
            <a:r>
              <a:rPr spc="-5" dirty="0"/>
              <a:t>o</a:t>
            </a:r>
            <a:r>
              <a:rPr spc="-10" dirty="0"/>
              <a:t> </a:t>
            </a:r>
            <a:r>
              <a:rPr spc="-5" dirty="0"/>
              <a:t>primeiro</a:t>
            </a:r>
            <a:r>
              <a:rPr spc="10" dirty="0"/>
              <a:t> </a:t>
            </a:r>
            <a:r>
              <a:rPr b="1" dirty="0">
                <a:latin typeface="Arial"/>
                <a:cs typeface="Arial"/>
              </a:rPr>
              <a:t>circuito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integrado </a:t>
            </a:r>
            <a:r>
              <a:rPr b="1" spc="-650" dirty="0">
                <a:latin typeface="Arial"/>
                <a:cs typeface="Arial"/>
              </a:rPr>
              <a:t> </a:t>
            </a:r>
            <a:r>
              <a:rPr dirty="0"/>
              <a:t>na</a:t>
            </a:r>
            <a:r>
              <a:rPr spc="-50" dirty="0"/>
              <a:t> </a:t>
            </a:r>
            <a:r>
              <a:rPr spc="-60" dirty="0"/>
              <a:t>Texas</a:t>
            </a:r>
            <a:r>
              <a:rPr spc="-5" dirty="0"/>
              <a:t> </a:t>
            </a:r>
            <a:r>
              <a:rPr dirty="0"/>
              <a:t>Instrument.</a:t>
            </a:r>
            <a:endParaRPr sz="2800">
              <a:latin typeface="Arial"/>
              <a:cs typeface="Arial"/>
            </a:endParaRPr>
          </a:p>
          <a:p>
            <a:pPr marL="3004185">
              <a:lnSpc>
                <a:spcPct val="100000"/>
              </a:lnSpc>
            </a:pPr>
            <a:endParaRPr sz="2700"/>
          </a:p>
          <a:p>
            <a:pPr marL="3016885" marR="114935">
              <a:lnSpc>
                <a:spcPts val="2690"/>
              </a:lnSpc>
              <a:spcBef>
                <a:spcPts val="2320"/>
              </a:spcBef>
            </a:pPr>
            <a:r>
              <a:rPr sz="2800" dirty="0">
                <a:latin typeface="Wingdings"/>
                <a:cs typeface="Wingdings"/>
              </a:rPr>
              <a:t></a:t>
            </a:r>
            <a:r>
              <a:rPr dirty="0"/>
              <a:t>Em</a:t>
            </a:r>
            <a:r>
              <a:rPr spc="-15" dirty="0"/>
              <a:t> </a:t>
            </a:r>
            <a:r>
              <a:rPr spc="-5" dirty="0"/>
              <a:t>1971,</a:t>
            </a:r>
            <a:r>
              <a:rPr dirty="0"/>
              <a:t> </a:t>
            </a:r>
            <a:r>
              <a:rPr spc="-5" dirty="0"/>
              <a:t>a Intel</a:t>
            </a:r>
            <a:r>
              <a:rPr spc="-15" dirty="0"/>
              <a:t> </a:t>
            </a:r>
            <a:r>
              <a:rPr spc="-5" dirty="0"/>
              <a:t>desenvolveu</a:t>
            </a:r>
            <a:r>
              <a:rPr spc="40" dirty="0"/>
              <a:t> </a:t>
            </a:r>
            <a:r>
              <a:rPr spc="-5" dirty="0"/>
              <a:t>o </a:t>
            </a:r>
            <a:r>
              <a:rPr spc="-655" dirty="0"/>
              <a:t> </a:t>
            </a:r>
            <a:r>
              <a:rPr spc="-5" dirty="0"/>
              <a:t>primeiro</a:t>
            </a:r>
            <a:r>
              <a:rPr spc="10" dirty="0"/>
              <a:t> </a:t>
            </a:r>
            <a:r>
              <a:rPr spc="-5" dirty="0"/>
              <a:t>microprocessador</a:t>
            </a:r>
            <a:endParaRPr sz="2800">
              <a:latin typeface="Wingdings"/>
              <a:cs typeface="Wingdings"/>
            </a:endParaRPr>
          </a:p>
          <a:p>
            <a:pPr marL="3016885" marR="441325">
              <a:lnSpc>
                <a:spcPts val="2590"/>
              </a:lnSpc>
              <a:spcBef>
                <a:spcPts val="980"/>
              </a:spcBef>
            </a:pPr>
            <a:r>
              <a:rPr spc="-5" dirty="0"/>
              <a:t>(chamado</a:t>
            </a:r>
            <a:r>
              <a:rPr spc="10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5" dirty="0"/>
              <a:t>4004</a:t>
            </a:r>
            <a:r>
              <a:rPr dirty="0"/>
              <a:t> -</a:t>
            </a:r>
            <a:r>
              <a:rPr spc="-5" dirty="0"/>
              <a:t> imagem</a:t>
            </a:r>
            <a:r>
              <a:rPr spc="10" dirty="0"/>
              <a:t> </a:t>
            </a:r>
            <a:r>
              <a:rPr spc="-5" dirty="0"/>
              <a:t>ao </a:t>
            </a:r>
            <a:r>
              <a:rPr spc="-650" dirty="0"/>
              <a:t> </a:t>
            </a:r>
            <a:r>
              <a:rPr spc="-5" dirty="0"/>
              <a:t>lado).</a:t>
            </a:r>
            <a:r>
              <a:rPr spc="5" dirty="0"/>
              <a:t> </a:t>
            </a:r>
            <a:r>
              <a:rPr dirty="0"/>
              <a:t>Era</a:t>
            </a:r>
            <a:r>
              <a:rPr spc="5" dirty="0"/>
              <a:t> </a:t>
            </a:r>
            <a:r>
              <a:rPr spc="-5" dirty="0"/>
              <a:t>capaz</a:t>
            </a:r>
            <a:r>
              <a:rPr spc="15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5" dirty="0"/>
              <a:t>executar</a:t>
            </a:r>
          </a:p>
          <a:p>
            <a:pPr marL="3016885">
              <a:lnSpc>
                <a:spcPct val="100000"/>
              </a:lnSpc>
              <a:spcBef>
                <a:spcPts val="670"/>
              </a:spcBef>
            </a:pPr>
            <a:r>
              <a:rPr spc="-5" dirty="0"/>
              <a:t>60.000</a:t>
            </a:r>
            <a:r>
              <a:rPr spc="20" dirty="0"/>
              <a:t> </a:t>
            </a:r>
            <a:r>
              <a:rPr spc="-5" dirty="0"/>
              <a:t>operações</a:t>
            </a:r>
            <a:r>
              <a:rPr spc="20" dirty="0"/>
              <a:t> </a:t>
            </a:r>
            <a:r>
              <a:rPr spc="-5" dirty="0"/>
              <a:t>por</a:t>
            </a:r>
            <a:r>
              <a:rPr spc="10" dirty="0"/>
              <a:t> </a:t>
            </a:r>
            <a:r>
              <a:rPr spc="-5" dirty="0"/>
              <a:t>segundo.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341119"/>
            <a:ext cx="2159508" cy="20223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495" y="3717035"/>
            <a:ext cx="2302764" cy="23759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805" y="524002"/>
            <a:ext cx="8034020" cy="36074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85"/>
              </a:spcBef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Devido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seu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elevado</a:t>
            </a:r>
            <a:r>
              <a:rPr sz="2400" spc="3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custo,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até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então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os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computadores </a:t>
            </a:r>
            <a:r>
              <a:rPr sz="2400" spc="-6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eram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limitados</a:t>
            </a:r>
            <a:r>
              <a:rPr sz="2400" spc="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às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grandes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empresas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órgãos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governamentais,</a:t>
            </a:r>
            <a:r>
              <a:rPr sz="2400" spc="10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mas</a:t>
            </a:r>
            <a:r>
              <a:rPr sz="2400" spc="1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com</a:t>
            </a:r>
            <a:r>
              <a:rPr sz="2400" spc="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9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fabricação</a:t>
            </a:r>
            <a:r>
              <a:rPr sz="2400" spc="1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processadores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mais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potentes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baratos,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este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quadro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mudou.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498E"/>
              </a:buClr>
              <a:buFont typeface="Arial MT"/>
              <a:buChar char="•"/>
            </a:pPr>
            <a:endParaRPr sz="3950">
              <a:latin typeface="Arial MT"/>
              <a:cs typeface="Arial MT"/>
            </a:endParaRPr>
          </a:p>
          <a:p>
            <a:pPr marL="241300" marR="205104" indent="-228600">
              <a:lnSpc>
                <a:spcPct val="90000"/>
              </a:lnSpc>
              <a:spcBef>
                <a:spcPts val="5"/>
              </a:spcBef>
              <a:buChar char="•"/>
              <a:tabLst>
                <a:tab pos="241300" algn="l"/>
                <a:tab pos="1841500" algn="l"/>
                <a:tab pos="2332990" algn="l"/>
                <a:tab pos="7328534" algn="l"/>
              </a:tabLst>
            </a:pP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Já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no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f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i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n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al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da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déca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d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70,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x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atamente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1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97</a:t>
            </a:r>
            <a:r>
              <a:rPr sz="2400" spc="-15" dirty="0">
                <a:solidFill>
                  <a:srgbClr val="00498E"/>
                </a:solidFill>
                <a:latin typeface="Arial MT"/>
                <a:cs typeface="Arial MT"/>
              </a:rPr>
              <a:t>8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,	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são  criados	os	primeiros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computadores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8</a:t>
            </a:r>
            <a:r>
              <a:rPr sz="2400" i="1" spc="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498E"/>
                </a:solidFill>
                <a:latin typeface="Arial"/>
                <a:cs typeface="Arial"/>
              </a:rPr>
              <a:t>bits </a:t>
            </a:r>
            <a:r>
              <a:rPr sz="2400" spc="-10" dirty="0">
                <a:solidFill>
                  <a:srgbClr val="00498E"/>
                </a:solidFill>
                <a:latin typeface="Arial MT"/>
                <a:cs typeface="Arial MT"/>
              </a:rPr>
              <a:t>que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 deram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origem</a:t>
            </a:r>
            <a:r>
              <a:rPr sz="2400" spc="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em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1982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ao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IBM</a:t>
            </a:r>
            <a:r>
              <a:rPr sz="2400" spc="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PCXT</a:t>
            </a:r>
            <a:r>
              <a:rPr sz="2400" spc="-5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já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de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16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bits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e</a:t>
            </a:r>
            <a:r>
              <a:rPr sz="2400" spc="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ao 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Apple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Macintoch</a:t>
            </a:r>
            <a:r>
              <a:rPr sz="240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(imagens</a:t>
            </a:r>
            <a:r>
              <a:rPr sz="2400" spc="2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498E"/>
                </a:solidFill>
                <a:latin typeface="Arial MT"/>
                <a:cs typeface="Arial MT"/>
              </a:rPr>
              <a:t>abaixo).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683" y="4652771"/>
            <a:ext cx="2592324" cy="20162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5255" y="4492752"/>
            <a:ext cx="3168396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368" y="126492"/>
            <a:ext cx="8650224" cy="53400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Componentes</a:t>
            </a:r>
            <a:r>
              <a:rPr spc="-35" dirty="0"/>
              <a:t> </a:t>
            </a:r>
            <a:r>
              <a:rPr spc="-15" dirty="0"/>
              <a:t>Eletrônicos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261873"/>
            <a:ext cx="2679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TRANSISTOR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67" y="925220"/>
            <a:ext cx="8016240" cy="450659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spc="-5" dirty="0">
                <a:latin typeface="Calibri"/>
                <a:cs typeface="Calibri"/>
              </a:rPr>
              <a:t>É 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COMPONENTE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ELETRÔNICO</a:t>
            </a:r>
            <a:r>
              <a:rPr sz="2800" b="1" spc="4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MAIS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IMPORTANTE.</a:t>
            </a:r>
            <a:endParaRPr sz="2800">
              <a:latin typeface="Calibri"/>
              <a:cs typeface="Calibri"/>
            </a:endParaRPr>
          </a:p>
          <a:p>
            <a:pPr marL="299085" marR="1496060" indent="-287020">
              <a:lnSpc>
                <a:spcPts val="5040"/>
              </a:lnSpc>
              <a:spcBef>
                <a:spcPts val="44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spc="-10" dirty="0">
                <a:latin typeface="Calibri"/>
                <a:cs typeface="Calibri"/>
              </a:rPr>
              <a:t>UTILIZADO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55" dirty="0">
                <a:latin typeface="Calibri"/>
                <a:cs typeface="Calibri"/>
              </a:rPr>
              <a:t>PARA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AMPLIFICAR</a:t>
            </a:r>
            <a:r>
              <a:rPr sz="2800" b="1" spc="4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TENSÃO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CORRENTE.</a:t>
            </a:r>
            <a:endParaRPr sz="2800">
              <a:latin typeface="Calibri"/>
              <a:cs typeface="Calibri"/>
            </a:endParaRPr>
          </a:p>
          <a:p>
            <a:pPr marL="299085" marR="756920" indent="-287020">
              <a:lnSpc>
                <a:spcPts val="504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spc="-20" dirty="0">
                <a:latin typeface="Calibri"/>
                <a:cs typeface="Calibri"/>
              </a:rPr>
              <a:t>SUBSTITUTO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DAS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45" dirty="0">
                <a:latin typeface="Calibri"/>
                <a:cs typeface="Calibri"/>
              </a:rPr>
              <a:t>VÁLVULAS,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MENOR,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DISSIPAR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MENOS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CALOR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DURAM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MAIS.</a:t>
            </a:r>
            <a:endParaRPr sz="2800">
              <a:latin typeface="Calibri"/>
              <a:cs typeface="Calibri"/>
            </a:endParaRPr>
          </a:p>
          <a:p>
            <a:pPr marL="299085" marR="1054100" indent="-287020">
              <a:lnSpc>
                <a:spcPts val="5040"/>
              </a:lnSpc>
              <a:buFont typeface="Arial MT"/>
              <a:buChar char="•"/>
              <a:tabLst>
                <a:tab pos="299085" algn="l"/>
                <a:tab pos="299720" algn="l"/>
                <a:tab pos="6501130" algn="l"/>
              </a:tabLst>
            </a:pP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b="1" spc="-35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OC</a:t>
            </a:r>
            <a:r>
              <a:rPr sz="2800" b="1" spc="-25" dirty="0">
                <a:latin typeface="Calibri"/>
                <a:cs typeface="Calibri"/>
              </a:rPr>
              <a:t>E</a:t>
            </a:r>
            <a:r>
              <a:rPr sz="2800" b="1" spc="-5" dirty="0">
                <a:latin typeface="Calibri"/>
                <a:cs typeface="Calibri"/>
              </a:rPr>
              <a:t>S</a:t>
            </a:r>
            <a:r>
              <a:rPr sz="2800" b="1" spc="-50" dirty="0">
                <a:latin typeface="Calibri"/>
                <a:cs typeface="Calibri"/>
              </a:rPr>
              <a:t>S</a:t>
            </a:r>
            <a:r>
              <a:rPr sz="2800" b="1" spc="-5" dirty="0">
                <a:latin typeface="Calibri"/>
                <a:cs typeface="Calibri"/>
              </a:rPr>
              <a:t>ADOR</a:t>
            </a:r>
            <a:r>
              <a:rPr sz="2800" b="1" spc="-25" dirty="0">
                <a:latin typeface="Calibri"/>
                <a:cs typeface="Calibri"/>
              </a:rPr>
              <a:t>E</a:t>
            </a:r>
            <a:r>
              <a:rPr sz="2800" b="1" spc="-5" dirty="0">
                <a:latin typeface="Calibri"/>
                <a:cs typeface="Calibri"/>
              </a:rPr>
              <a:t>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b="1" dirty="0">
                <a:latin typeface="Calibri"/>
                <a:cs typeface="Calibri"/>
              </a:rPr>
              <a:t>O</a:t>
            </a:r>
            <a:r>
              <a:rPr sz="2800" b="1" spc="-10" dirty="0">
                <a:latin typeface="Calibri"/>
                <a:cs typeface="Calibri"/>
              </a:rPr>
              <a:t>DERN</a:t>
            </a:r>
            <a:r>
              <a:rPr sz="2800" b="1" spc="-5" dirty="0">
                <a:latin typeface="Calibri"/>
                <a:cs typeface="Calibri"/>
              </a:rPr>
              <a:t>O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b="1" spc="5" dirty="0">
                <a:latin typeface="Calibri"/>
                <a:cs typeface="Calibri"/>
              </a:rPr>
              <a:t>O</a:t>
            </a:r>
            <a:r>
              <a:rPr sz="2800" b="1" spc="-5" dirty="0">
                <a:latin typeface="Calibri"/>
                <a:cs typeface="Calibri"/>
              </a:rPr>
              <a:t>SSUEM</a:t>
            </a:r>
            <a:r>
              <a:rPr sz="2800" b="1" dirty="0">
                <a:latin typeface="Calibri"/>
                <a:cs typeface="Calibri"/>
              </a:rPr>
              <a:t>	</a:t>
            </a:r>
            <a:r>
              <a:rPr sz="2800" b="1" spc="-5" dirty="0">
                <a:latin typeface="Calibri"/>
                <a:cs typeface="Calibri"/>
              </a:rPr>
              <a:t>1,4  BILHÕES DE </a:t>
            </a:r>
            <a:r>
              <a:rPr sz="2800" b="1" spc="-20" dirty="0">
                <a:latin typeface="Calibri"/>
                <a:cs typeface="Calibri"/>
              </a:rPr>
              <a:t>TRANSISTORES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2756" y="1591055"/>
            <a:ext cx="1440179" cy="14401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4195571"/>
            <a:ext cx="1392936" cy="12618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406" y="364693"/>
            <a:ext cx="2028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</a:t>
            </a:r>
            <a:r>
              <a:rPr spc="-60" dirty="0"/>
              <a:t>E</a:t>
            </a:r>
            <a:r>
              <a:rPr spc="-5" dirty="0"/>
              <a:t>SI</a:t>
            </a:r>
            <a:r>
              <a:rPr spc="-60" dirty="0"/>
              <a:t>S</a:t>
            </a:r>
            <a:r>
              <a:rPr spc="-114" dirty="0"/>
              <a:t>T</a:t>
            </a:r>
            <a:r>
              <a:rPr spc="-10" dirty="0"/>
              <a:t>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370" y="1275359"/>
            <a:ext cx="726376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20" dirty="0">
                <a:latin typeface="Calibri"/>
                <a:cs typeface="Calibri"/>
              </a:rPr>
              <a:t>OBTER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TENSÃO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OU</a:t>
            </a:r>
            <a:r>
              <a:rPr sz="2800" b="1" spc="-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CORRENTE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DESEJADAS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EM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DETERMINADO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PONTO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CIRCUITO.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15" dirty="0">
                <a:latin typeface="Calibri"/>
                <a:cs typeface="Calibri"/>
              </a:rPr>
              <a:t>CONTROLAR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RESISTÊNCIA.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15" dirty="0">
                <a:latin typeface="Calibri"/>
                <a:cs typeface="Calibri"/>
              </a:rPr>
              <a:t>UNIDADE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15" dirty="0">
                <a:latin typeface="Calibri"/>
                <a:cs typeface="Calibri"/>
              </a:rPr>
              <a:t>MEDIDA </a:t>
            </a:r>
            <a:r>
              <a:rPr sz="2800" b="1" spc="-5" dirty="0">
                <a:latin typeface="Calibri"/>
                <a:cs typeface="Calibri"/>
              </a:rPr>
              <a:t>=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OHMS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(Ω).</a:t>
            </a:r>
            <a:endParaRPr sz="2800">
              <a:latin typeface="Calibri"/>
              <a:cs typeface="Calibri"/>
            </a:endParaRPr>
          </a:p>
          <a:p>
            <a:pPr marL="469900" marR="298450" indent="-457200">
              <a:lnSpc>
                <a:spcPts val="5040"/>
              </a:lnSpc>
              <a:spcBef>
                <a:spcPts val="25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10" dirty="0">
                <a:latin typeface="Calibri"/>
                <a:cs typeface="Calibri"/>
              </a:rPr>
              <a:t>ENCONTRADO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EM MAIOR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QUANTIDADE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NO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COMPUTADOR.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3531" y="2078735"/>
            <a:ext cx="1897379" cy="146761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096" y="478028"/>
            <a:ext cx="6218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latin typeface="Calibri"/>
                <a:cs typeface="Calibri"/>
              </a:rPr>
              <a:t>POTENCIÔMETRO</a:t>
            </a:r>
            <a:r>
              <a:rPr sz="4000" b="1" spc="-15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E</a:t>
            </a:r>
            <a:r>
              <a:rPr sz="4000" b="1" spc="-10" dirty="0">
                <a:latin typeface="Calibri"/>
                <a:cs typeface="Calibri"/>
              </a:rPr>
              <a:t> </a:t>
            </a:r>
            <a:r>
              <a:rPr sz="4000" b="1" spc="-20" dirty="0">
                <a:latin typeface="Calibri"/>
                <a:cs typeface="Calibri"/>
              </a:rPr>
              <a:t>TRIMPOT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370" y="1341500"/>
            <a:ext cx="823277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30" dirty="0">
                <a:latin typeface="Calibri"/>
                <a:cs typeface="Calibri"/>
              </a:rPr>
              <a:t>SÃO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RESISTÊNCIAS</a:t>
            </a:r>
            <a:r>
              <a:rPr sz="2800" b="1" spc="5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COM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TOMADAS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VARIÁVEIS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SEREM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AJUSTADAS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MECANICAMENTE</a:t>
            </a:r>
            <a:r>
              <a:rPr sz="2800" b="1" spc="6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UM EXTREMO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 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OUTRO</a:t>
            </a:r>
            <a:r>
              <a:rPr sz="2800" spc="-1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276" y="3429000"/>
            <a:ext cx="7860792" cy="24048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200660"/>
            <a:ext cx="2407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CA</a:t>
            </a:r>
            <a:r>
              <a:rPr spc="-285" dirty="0"/>
              <a:t>P</a:t>
            </a:r>
            <a:r>
              <a:rPr spc="-50" dirty="0"/>
              <a:t>A</a:t>
            </a:r>
            <a:r>
              <a:rPr spc="-10" dirty="0"/>
              <a:t>CI</a:t>
            </a:r>
            <a:r>
              <a:rPr spc="-114" dirty="0"/>
              <a:t>T</a:t>
            </a:r>
            <a:r>
              <a:rPr spc="-10" dirty="0"/>
              <a:t>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437" y="852175"/>
            <a:ext cx="7662545" cy="2585720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77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5" dirty="0">
                <a:latin typeface="Calibri"/>
                <a:cs typeface="Calibri"/>
              </a:rPr>
              <a:t>ARMAZENAR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ENERGIA.</a:t>
            </a: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ct val="15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35" dirty="0">
                <a:latin typeface="Calibri"/>
                <a:cs typeface="Calibri"/>
              </a:rPr>
              <a:t>FILTRAR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ENERGIA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(RUÍDOS DE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10" dirty="0">
                <a:latin typeface="Calibri"/>
                <a:cs typeface="Calibri"/>
              </a:rPr>
              <a:t>ALTA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FREQÜÊNCIA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GERADOS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NA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OPERAÇÃO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25" dirty="0">
                <a:latin typeface="Calibri"/>
                <a:cs typeface="Calibri"/>
              </a:rPr>
              <a:t>CADA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CIRCUITO 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INTEGRADO).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1676" y="3518915"/>
            <a:ext cx="482346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303" y="414909"/>
            <a:ext cx="7904480" cy="5154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1ª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AULA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800" b="1" spc="-15" dirty="0">
                <a:latin typeface="Calibri"/>
                <a:cs typeface="Calibri"/>
              </a:rPr>
              <a:t>CRONOGRAMA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126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latin typeface="Calibri"/>
                <a:cs typeface="Calibri"/>
              </a:rPr>
              <a:t>Explicação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sobre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objetivo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5" dirty="0">
                <a:latin typeface="Calibri"/>
                <a:cs typeface="Calibri"/>
              </a:rPr>
              <a:t>curso;</a:t>
            </a:r>
            <a:endParaRPr sz="2800">
              <a:latin typeface="Calibri"/>
              <a:cs typeface="Calibri"/>
            </a:endParaRPr>
          </a:p>
          <a:p>
            <a:pPr marL="469900" marR="155829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Apresentação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normas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utilização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organização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Laboratório;</a:t>
            </a:r>
            <a:endParaRPr sz="2800">
              <a:latin typeface="Calibri"/>
              <a:cs typeface="Calibri"/>
            </a:endParaRPr>
          </a:p>
          <a:p>
            <a:pPr marL="469900" marR="5080" indent="-457834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0" dirty="0">
                <a:latin typeface="Calibri"/>
                <a:cs typeface="Calibri"/>
              </a:rPr>
              <a:t>Indicação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materiais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referência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(livro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curso,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outros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livros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 </a:t>
            </a:r>
            <a:r>
              <a:rPr sz="2800" spc="-10" dirty="0">
                <a:latin typeface="Calibri"/>
                <a:cs typeface="Calibri"/>
              </a:rPr>
              <a:t>sites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pesquisa);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História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dos</a:t>
            </a:r>
            <a:r>
              <a:rPr sz="2800" spc="-15" dirty="0">
                <a:latin typeface="Calibri"/>
                <a:cs typeface="Calibri"/>
              </a:rPr>
              <a:t> Computadores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5" dirty="0">
                <a:latin typeface="Calibri"/>
                <a:cs typeface="Calibri"/>
              </a:rPr>
              <a:t>Modo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Operação</a:t>
            </a:r>
            <a:r>
              <a:rPr sz="2800" spc="-5" dirty="0">
                <a:latin typeface="Calibri"/>
                <a:cs typeface="Calibri"/>
              </a:rPr>
              <a:t> do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PC;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Definição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Hardware</a:t>
            </a:r>
            <a:r>
              <a:rPr sz="2800" spc="-5" dirty="0">
                <a:latin typeface="Calibri"/>
                <a:cs typeface="Calibri"/>
              </a:rPr>
              <a:t> 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Software;</a:t>
            </a:r>
            <a:endParaRPr sz="28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spc="-15" dirty="0">
                <a:latin typeface="Calibri"/>
                <a:cs typeface="Calibri"/>
              </a:rPr>
              <a:t>Apresentação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placas</a:t>
            </a:r>
            <a:r>
              <a:rPr sz="2800" spc="-5" dirty="0">
                <a:latin typeface="Calibri"/>
                <a:cs typeface="Calibri"/>
              </a:rPr>
              <a:t> e </a:t>
            </a:r>
            <a:r>
              <a:rPr sz="2800" spc="-15" dirty="0">
                <a:latin typeface="Calibri"/>
                <a:cs typeface="Calibri"/>
              </a:rPr>
              <a:t>Componentes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93" y="149732"/>
            <a:ext cx="6169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TRANSFORMADOR</a:t>
            </a:r>
            <a:r>
              <a:rPr spc="-20" dirty="0"/>
              <a:t> </a:t>
            </a:r>
            <a:r>
              <a:rPr spc="-5" dirty="0"/>
              <a:t>E</a:t>
            </a:r>
            <a:r>
              <a:rPr spc="-35" dirty="0"/>
              <a:t> </a:t>
            </a:r>
            <a:r>
              <a:rPr spc="-5" dirty="0"/>
              <a:t>BOBINA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993" y="801247"/>
            <a:ext cx="8075930" cy="19456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30" dirty="0">
                <a:latin typeface="Calibri"/>
                <a:cs typeface="Calibri"/>
              </a:rPr>
              <a:t>SÃO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MOTORES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ELÉTRICOS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GERADORES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spc="-10" dirty="0">
                <a:latin typeface="Calibri"/>
                <a:cs typeface="Calibri"/>
              </a:rPr>
              <a:t> CAMPOS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MAGNÉTICOS.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10" dirty="0">
                <a:latin typeface="Calibri"/>
                <a:cs typeface="Calibri"/>
              </a:rPr>
              <a:t>GERADORES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TENSÃO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ELÉTRICA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372" y="2820923"/>
            <a:ext cx="6412991" cy="302971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02" y="109219"/>
            <a:ext cx="5664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REGULADORES</a:t>
            </a:r>
            <a:r>
              <a:rPr spc="10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spc="-30" dirty="0"/>
              <a:t>TENSÃO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6509" y="760735"/>
            <a:ext cx="7025640" cy="1945639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77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20" dirty="0">
                <a:latin typeface="Calibri"/>
                <a:cs typeface="Calibri"/>
              </a:rPr>
              <a:t>FEITOS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 DIODOS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DO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TIPO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ZENER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(SÍLICIO).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10" dirty="0">
                <a:latin typeface="Calibri"/>
                <a:cs typeface="Calibri"/>
              </a:rPr>
              <a:t>MANTER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TENSÃO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SAÍDA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CONSTANTE.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68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15" dirty="0">
                <a:latin typeface="Calibri"/>
                <a:cs typeface="Calibri"/>
              </a:rPr>
              <a:t>CONTROLAR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TENSÃO.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6964" y="3183635"/>
            <a:ext cx="2770632" cy="218236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32676" y="3163823"/>
            <a:ext cx="4194175" cy="2202180"/>
            <a:chOff x="332676" y="3163823"/>
            <a:chExt cx="4194175" cy="22021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9215" y="3163823"/>
              <a:ext cx="2417063" cy="22021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2676" y="4227829"/>
              <a:ext cx="2666365" cy="551180"/>
            </a:xfrm>
            <a:custGeom>
              <a:avLst/>
              <a:gdLst/>
              <a:ahLst/>
              <a:cxnLst/>
              <a:rect l="l" t="t" r="r" b="b"/>
              <a:pathLst>
                <a:path w="2666365" h="551179">
                  <a:moveTo>
                    <a:pt x="2609040" y="37808"/>
                  </a:moveTo>
                  <a:lnTo>
                    <a:pt x="0" y="531368"/>
                  </a:lnTo>
                  <a:lnTo>
                    <a:pt x="3682" y="550926"/>
                  </a:lnTo>
                  <a:lnTo>
                    <a:pt x="2612743" y="57236"/>
                  </a:lnTo>
                  <a:lnTo>
                    <a:pt x="2627583" y="44376"/>
                  </a:lnTo>
                  <a:lnTo>
                    <a:pt x="2609040" y="37808"/>
                  </a:lnTo>
                  <a:close/>
                </a:path>
                <a:path w="2666365" h="551179">
                  <a:moveTo>
                    <a:pt x="2648986" y="30988"/>
                  </a:moveTo>
                  <a:lnTo>
                    <a:pt x="2645092" y="30988"/>
                  </a:lnTo>
                  <a:lnTo>
                    <a:pt x="2648775" y="50419"/>
                  </a:lnTo>
                  <a:lnTo>
                    <a:pt x="2612743" y="57236"/>
                  </a:lnTo>
                  <a:lnTo>
                    <a:pt x="2569654" y="94615"/>
                  </a:lnTo>
                  <a:lnTo>
                    <a:pt x="2569146" y="100965"/>
                  </a:lnTo>
                  <a:lnTo>
                    <a:pt x="2572829" y="105029"/>
                  </a:lnTo>
                  <a:lnTo>
                    <a:pt x="2576385" y="109220"/>
                  </a:lnTo>
                  <a:lnTo>
                    <a:pt x="2582608" y="109601"/>
                  </a:lnTo>
                  <a:lnTo>
                    <a:pt x="2586799" y="106045"/>
                  </a:lnTo>
                  <a:lnTo>
                    <a:pt x="2666174" y="37084"/>
                  </a:lnTo>
                  <a:lnTo>
                    <a:pt x="2648986" y="30988"/>
                  </a:lnTo>
                  <a:close/>
                </a:path>
                <a:path w="2666365" h="551179">
                  <a:moveTo>
                    <a:pt x="2627583" y="44376"/>
                  </a:moveTo>
                  <a:lnTo>
                    <a:pt x="2612743" y="57236"/>
                  </a:lnTo>
                  <a:lnTo>
                    <a:pt x="2648775" y="50419"/>
                  </a:lnTo>
                  <a:lnTo>
                    <a:pt x="2648703" y="50038"/>
                  </a:lnTo>
                  <a:lnTo>
                    <a:pt x="2643568" y="50038"/>
                  </a:lnTo>
                  <a:lnTo>
                    <a:pt x="2627583" y="44376"/>
                  </a:lnTo>
                  <a:close/>
                </a:path>
                <a:path w="2666365" h="551179">
                  <a:moveTo>
                    <a:pt x="2640393" y="33274"/>
                  </a:moveTo>
                  <a:lnTo>
                    <a:pt x="2627583" y="44376"/>
                  </a:lnTo>
                  <a:lnTo>
                    <a:pt x="2643568" y="50038"/>
                  </a:lnTo>
                  <a:lnTo>
                    <a:pt x="2640393" y="33274"/>
                  </a:lnTo>
                  <a:close/>
                </a:path>
                <a:path w="2666365" h="551179">
                  <a:moveTo>
                    <a:pt x="2645525" y="33274"/>
                  </a:moveTo>
                  <a:lnTo>
                    <a:pt x="2640393" y="33274"/>
                  </a:lnTo>
                  <a:lnTo>
                    <a:pt x="2643568" y="50038"/>
                  </a:lnTo>
                  <a:lnTo>
                    <a:pt x="2648703" y="50038"/>
                  </a:lnTo>
                  <a:lnTo>
                    <a:pt x="2645525" y="33274"/>
                  </a:lnTo>
                  <a:close/>
                </a:path>
                <a:path w="2666365" h="551179">
                  <a:moveTo>
                    <a:pt x="2645092" y="30988"/>
                  </a:moveTo>
                  <a:lnTo>
                    <a:pt x="2609040" y="37808"/>
                  </a:lnTo>
                  <a:lnTo>
                    <a:pt x="2627583" y="44376"/>
                  </a:lnTo>
                  <a:lnTo>
                    <a:pt x="2640393" y="33274"/>
                  </a:lnTo>
                  <a:lnTo>
                    <a:pt x="2645525" y="33274"/>
                  </a:lnTo>
                  <a:lnTo>
                    <a:pt x="2645092" y="30988"/>
                  </a:lnTo>
                  <a:close/>
                </a:path>
                <a:path w="2666365" h="551179">
                  <a:moveTo>
                    <a:pt x="2561907" y="0"/>
                  </a:moveTo>
                  <a:lnTo>
                    <a:pt x="2556192" y="2794"/>
                  </a:lnTo>
                  <a:lnTo>
                    <a:pt x="2554414" y="7874"/>
                  </a:lnTo>
                  <a:lnTo>
                    <a:pt x="2552509" y="13081"/>
                  </a:lnTo>
                  <a:lnTo>
                    <a:pt x="2555303" y="18669"/>
                  </a:lnTo>
                  <a:lnTo>
                    <a:pt x="2560383" y="20574"/>
                  </a:lnTo>
                  <a:lnTo>
                    <a:pt x="2609040" y="37808"/>
                  </a:lnTo>
                  <a:lnTo>
                    <a:pt x="2645092" y="30988"/>
                  </a:lnTo>
                  <a:lnTo>
                    <a:pt x="2648986" y="30988"/>
                  </a:lnTo>
                  <a:lnTo>
                    <a:pt x="2566987" y="1905"/>
                  </a:lnTo>
                  <a:lnTo>
                    <a:pt x="25619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711"/>
            <a:ext cx="14871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DIODO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370" y="923671"/>
            <a:ext cx="76244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b="1" spc="-65" dirty="0">
                <a:latin typeface="Calibri"/>
                <a:cs typeface="Calibri"/>
              </a:rPr>
              <a:t>ATUAM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NO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PROCESSO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15" dirty="0">
                <a:latin typeface="Calibri"/>
                <a:cs typeface="Calibri"/>
              </a:rPr>
              <a:t>TRANSFORMAÇÃO</a:t>
            </a:r>
            <a:r>
              <a:rPr sz="2800" b="1" spc="65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DA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CORRENTE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35" dirty="0">
                <a:latin typeface="Calibri"/>
                <a:cs typeface="Calibri"/>
              </a:rPr>
              <a:t>ALTERNADA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EM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CONTÍNUA.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5876" y="2072639"/>
            <a:ext cx="5405628" cy="36880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037" y="184149"/>
            <a:ext cx="61582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LED</a:t>
            </a:r>
            <a:r>
              <a:rPr spc="-15" dirty="0"/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5" dirty="0"/>
              <a:t>LIGHT</a:t>
            </a:r>
            <a:r>
              <a:rPr spc="-30" dirty="0"/>
              <a:t> </a:t>
            </a:r>
            <a:r>
              <a:rPr dirty="0"/>
              <a:t>EMITTING</a:t>
            </a:r>
            <a:r>
              <a:rPr spc="-15" dirty="0"/>
              <a:t> </a:t>
            </a:r>
            <a:r>
              <a:rPr spc="-10" dirty="0"/>
              <a:t>DIODE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03" y="835303"/>
            <a:ext cx="826452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b="1" spc="-10" dirty="0">
                <a:latin typeface="Calibri"/>
                <a:cs typeface="Calibri"/>
              </a:rPr>
              <a:t>DIODO </a:t>
            </a:r>
            <a:r>
              <a:rPr sz="2800" b="1" spc="-5" dirty="0">
                <a:latin typeface="Calibri"/>
                <a:cs typeface="Calibri"/>
              </a:rPr>
              <a:t>EMISSOR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30" dirty="0">
                <a:latin typeface="Calibri"/>
                <a:cs typeface="Calibri"/>
              </a:rPr>
              <a:t>LUZ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QUANDO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UMA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CORRENTE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É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APLICADA.</a:t>
            </a:r>
            <a:endParaRPr sz="2800">
              <a:latin typeface="Calibri"/>
              <a:cs typeface="Calibri"/>
            </a:endParaRPr>
          </a:p>
          <a:p>
            <a:pPr marL="469900" marR="114300" indent="-457834">
              <a:lnSpc>
                <a:spcPts val="5040"/>
              </a:lnSpc>
              <a:spcBef>
                <a:spcPts val="24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2800" b="1" spc="-10" dirty="0">
                <a:latin typeface="Calibri"/>
                <a:cs typeface="Calibri"/>
              </a:rPr>
              <a:t>SINALIZAR,</a:t>
            </a:r>
            <a:r>
              <a:rPr sz="2800" b="1" spc="7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MOSTRAR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PEQUENAS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QUANTIDADES</a:t>
            </a:r>
            <a:r>
              <a:rPr sz="2800" b="1" spc="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DE </a:t>
            </a:r>
            <a:r>
              <a:rPr sz="2800" b="1" spc="-620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INFORMAÇÃO.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5564" y="3502152"/>
            <a:ext cx="6263640" cy="22357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811" y="179959"/>
            <a:ext cx="60445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DISPOSITIVOS</a:t>
            </a:r>
            <a:r>
              <a:rPr spc="-55" dirty="0"/>
              <a:t> </a:t>
            </a:r>
            <a:r>
              <a:rPr spc="-5" dirty="0"/>
              <a:t>DE</a:t>
            </a:r>
            <a:r>
              <a:rPr spc="-25" dirty="0"/>
              <a:t> </a:t>
            </a:r>
            <a:r>
              <a:rPr spc="-40" dirty="0"/>
              <a:t>PROTEÇÃO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339" y="1295400"/>
            <a:ext cx="3116580" cy="41727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2767" y="1295400"/>
            <a:ext cx="3328416" cy="415137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95" y="50418"/>
            <a:ext cx="4679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CIRCUITO</a:t>
            </a:r>
            <a:r>
              <a:rPr spc="-70" dirty="0"/>
              <a:t> </a:t>
            </a:r>
            <a:r>
              <a:rPr spc="-15" dirty="0"/>
              <a:t>INTEGRADO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6295" y="984864"/>
            <a:ext cx="782320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501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spc="-10" dirty="0">
                <a:latin typeface="Calibri"/>
                <a:cs typeface="Calibri"/>
              </a:rPr>
              <a:t>CONSTRUÍDOS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UM </a:t>
            </a:r>
            <a:r>
              <a:rPr sz="2800" b="1" spc="-35" dirty="0">
                <a:latin typeface="Calibri"/>
                <a:cs typeface="Calibri"/>
              </a:rPr>
              <a:t>MATERIAL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SEMI-CONDUTOR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CHAMADO</a:t>
            </a:r>
            <a:r>
              <a:rPr sz="2800" b="1" spc="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SILÍCIO.</a:t>
            </a:r>
            <a:endParaRPr sz="2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b="1" spc="-40" dirty="0">
                <a:latin typeface="Calibri"/>
                <a:cs typeface="Calibri"/>
              </a:rPr>
              <a:t>TAMBÉM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CHAMADOS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“CI”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OU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70" dirty="0">
                <a:latin typeface="Calibri"/>
                <a:cs typeface="Calibri"/>
              </a:rPr>
              <a:t>CHIP.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0779" y="3072383"/>
            <a:ext cx="5077968" cy="27721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15" y="184149"/>
            <a:ext cx="4682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CIRCUITO</a:t>
            </a:r>
            <a:r>
              <a:rPr spc="-55" dirty="0"/>
              <a:t> </a:t>
            </a:r>
            <a:r>
              <a:rPr spc="-15" dirty="0"/>
              <a:t>INTEGRADO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277111"/>
            <a:ext cx="7301483" cy="402793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46685"/>
            <a:ext cx="5520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latin typeface="Calibri"/>
                <a:cs typeface="Calibri"/>
              </a:rPr>
              <a:t>Diferenças</a:t>
            </a:r>
            <a:r>
              <a:rPr sz="2800" b="0" spc="15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entre</a:t>
            </a:r>
            <a:r>
              <a:rPr sz="2800" b="0" spc="-10" dirty="0">
                <a:latin typeface="Calibri"/>
                <a:cs typeface="Calibri"/>
              </a:rPr>
              <a:t> </a:t>
            </a:r>
            <a:r>
              <a:rPr sz="2800" b="0" spc="-15" dirty="0">
                <a:latin typeface="Calibri"/>
                <a:cs typeface="Calibri"/>
              </a:rPr>
              <a:t>Software</a:t>
            </a:r>
            <a:r>
              <a:rPr sz="2800" b="0" spc="5" dirty="0">
                <a:latin typeface="Calibri"/>
                <a:cs typeface="Calibri"/>
              </a:rPr>
              <a:t> </a:t>
            </a:r>
            <a:r>
              <a:rPr sz="2800" b="0" spc="-5" dirty="0">
                <a:latin typeface="Calibri"/>
                <a:cs typeface="Calibri"/>
              </a:rPr>
              <a:t>e</a:t>
            </a:r>
            <a:r>
              <a:rPr sz="2800" b="0" spc="-10" dirty="0">
                <a:latin typeface="Calibri"/>
                <a:cs typeface="Calibri"/>
              </a:rPr>
              <a:t> </a:t>
            </a:r>
            <a:r>
              <a:rPr sz="2800" b="0" spc="-20" dirty="0">
                <a:latin typeface="Calibri"/>
                <a:cs typeface="Calibri"/>
              </a:rPr>
              <a:t>Hardware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829055"/>
            <a:ext cx="4392168" cy="24003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3587" y="829055"/>
            <a:ext cx="4392295" cy="24003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9"/>
              </a:spcBef>
            </a:pPr>
            <a:r>
              <a:rPr sz="2000" b="1" spc="-15" dirty="0">
                <a:latin typeface="Calibri"/>
                <a:cs typeface="Calibri"/>
              </a:rPr>
              <a:t>Hardware</a:t>
            </a:r>
            <a:endParaRPr sz="2000">
              <a:latin typeface="Calibri"/>
              <a:cs typeface="Calibri"/>
            </a:endParaRPr>
          </a:p>
          <a:p>
            <a:pPr marL="90805" marR="83185" algn="just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O </a:t>
            </a:r>
            <a:r>
              <a:rPr sz="2000" b="1" spc="-10" dirty="0">
                <a:latin typeface="Calibri"/>
                <a:cs typeface="Calibri"/>
              </a:rPr>
              <a:t>hardware, material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ou </a:t>
            </a:r>
            <a:r>
              <a:rPr sz="2000" b="1" spc="-15" dirty="0">
                <a:latin typeface="Calibri"/>
                <a:cs typeface="Calibri"/>
              </a:rPr>
              <a:t>ferramental</a:t>
            </a:r>
            <a:r>
              <a:rPr sz="2000" b="1" spc="4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é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parte física </a:t>
            </a:r>
            <a:r>
              <a:rPr sz="2000" b="1" dirty="0">
                <a:latin typeface="Calibri"/>
                <a:cs typeface="Calibri"/>
              </a:rPr>
              <a:t>do </a:t>
            </a:r>
            <a:r>
              <a:rPr sz="2000" b="1" spc="-25" dirty="0">
                <a:latin typeface="Calibri"/>
                <a:cs typeface="Calibri"/>
              </a:rPr>
              <a:t>computador, </a:t>
            </a:r>
            <a:r>
              <a:rPr sz="2000" b="1" dirty="0">
                <a:latin typeface="Calibri"/>
                <a:cs typeface="Calibri"/>
              </a:rPr>
              <a:t>ou seja, é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conjunto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4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componentes </a:t>
            </a:r>
            <a:r>
              <a:rPr sz="2000" b="1" spc="-5" dirty="0">
                <a:latin typeface="Calibri"/>
                <a:cs typeface="Calibri"/>
              </a:rPr>
              <a:t> eletrônicos,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circuitos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integrados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placas,</a:t>
            </a:r>
            <a:r>
              <a:rPr sz="2000" b="1" dirty="0">
                <a:latin typeface="Calibri"/>
                <a:cs typeface="Calibri"/>
              </a:rPr>
              <a:t> que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comunicam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através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barramentos.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9100" y="3602735"/>
            <a:ext cx="4572000" cy="27249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29100" y="3602735"/>
            <a:ext cx="4572000" cy="272542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b="1" spc="-10" dirty="0">
                <a:latin typeface="Calibri"/>
                <a:cs typeface="Calibri"/>
              </a:rPr>
              <a:t>Software</a:t>
            </a:r>
            <a:endParaRPr sz="1800">
              <a:latin typeface="Calibri"/>
              <a:cs typeface="Calibri"/>
            </a:endParaRPr>
          </a:p>
          <a:p>
            <a:pPr marL="91440" marR="82550" algn="just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software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é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parte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lógica,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ou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seja,</a:t>
            </a:r>
            <a:r>
              <a:rPr sz="1800" b="1" spc="40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conjunto</a:t>
            </a:r>
            <a:r>
              <a:rPr sz="1800" b="1" spc="-5" dirty="0">
                <a:latin typeface="Calibri"/>
                <a:cs typeface="Calibri"/>
              </a:rPr>
              <a:t> de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instruções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dados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processado 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pelos circuitos eletrônicos </a:t>
            </a:r>
            <a:r>
              <a:rPr sz="1800" b="1" spc="-5" dirty="0">
                <a:latin typeface="Calibri"/>
                <a:cs typeface="Calibri"/>
              </a:rPr>
              <a:t>do </a:t>
            </a:r>
            <a:r>
              <a:rPr sz="1800" b="1" spc="-15" dirty="0">
                <a:latin typeface="Calibri"/>
                <a:cs typeface="Calibri"/>
              </a:rPr>
              <a:t>hardware. </a:t>
            </a:r>
            <a:r>
              <a:rPr sz="1800" b="1" spc="-45" dirty="0">
                <a:latin typeface="Calibri"/>
                <a:cs typeface="Calibri"/>
              </a:rPr>
              <a:t>Toda 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interação</a:t>
            </a:r>
            <a:r>
              <a:rPr sz="1800" b="1" spc="-10" dirty="0">
                <a:latin typeface="Calibri"/>
                <a:cs typeface="Calibri"/>
              </a:rPr>
              <a:t> dos</a:t>
            </a:r>
            <a:r>
              <a:rPr sz="1800" b="1" spc="-5" dirty="0">
                <a:latin typeface="Calibri"/>
                <a:cs typeface="Calibri"/>
              </a:rPr>
              <a:t> usuários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computadores 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modernos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é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realizada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através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do</a:t>
            </a:r>
            <a:r>
              <a:rPr sz="1800" b="1" spc="40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software, 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que </a:t>
            </a:r>
            <a:r>
              <a:rPr sz="1800" b="1" dirty="0">
                <a:latin typeface="Calibri"/>
                <a:cs typeface="Calibri"/>
              </a:rPr>
              <a:t>é a </a:t>
            </a:r>
            <a:r>
              <a:rPr sz="1800" b="1" spc="-5" dirty="0">
                <a:latin typeface="Calibri"/>
                <a:cs typeface="Calibri"/>
              </a:rPr>
              <a:t>camada, </a:t>
            </a:r>
            <a:r>
              <a:rPr sz="1800" b="1" spc="-10" dirty="0">
                <a:latin typeface="Calibri"/>
                <a:cs typeface="Calibri"/>
              </a:rPr>
              <a:t>colocada sobre </a:t>
            </a:r>
            <a:r>
              <a:rPr sz="1800" b="1" dirty="0">
                <a:latin typeface="Calibri"/>
                <a:cs typeface="Calibri"/>
              </a:rPr>
              <a:t>o </a:t>
            </a:r>
            <a:r>
              <a:rPr sz="1800" b="1" spc="-15" dirty="0">
                <a:latin typeface="Calibri"/>
                <a:cs typeface="Calibri"/>
              </a:rPr>
              <a:t>hardware, </a:t>
            </a:r>
            <a:r>
              <a:rPr sz="1800" b="1" spc="-10" dirty="0">
                <a:latin typeface="Calibri"/>
                <a:cs typeface="Calibri"/>
              </a:rPr>
              <a:t> que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transforma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computador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em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algo</a:t>
            </a:r>
            <a:r>
              <a:rPr sz="1800" b="1" spc="-5" dirty="0">
                <a:latin typeface="Calibri"/>
                <a:cs typeface="Calibri"/>
              </a:rPr>
              <a:t> útil 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para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 ser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humano.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4479" y="832103"/>
            <a:ext cx="3023616" cy="24505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459" y="3500628"/>
            <a:ext cx="3768852" cy="28270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756" y="135636"/>
            <a:ext cx="8606028" cy="54330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40284"/>
            <a:ext cx="6543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Dispositivos</a:t>
            </a:r>
            <a:r>
              <a:rPr sz="3600" spc="-5" dirty="0"/>
              <a:t> On-Board</a:t>
            </a:r>
            <a:r>
              <a:rPr sz="3600" dirty="0"/>
              <a:t> e</a:t>
            </a:r>
            <a:r>
              <a:rPr sz="3600" spc="-10" dirty="0"/>
              <a:t> Off-Board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26847" y="789889"/>
            <a:ext cx="262001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03475" algn="l"/>
              </a:tabLst>
            </a:pPr>
            <a:r>
              <a:rPr sz="3200" b="1" dirty="0">
                <a:latin typeface="Calibri"/>
                <a:cs typeface="Calibri"/>
              </a:rPr>
              <a:t>O</a:t>
            </a:r>
            <a:r>
              <a:rPr sz="3200" b="1" spc="-20" dirty="0">
                <a:latin typeface="Calibri"/>
                <a:cs typeface="Calibri"/>
              </a:rPr>
              <a:t>n</a:t>
            </a:r>
            <a:r>
              <a:rPr sz="3200" b="1" dirty="0">
                <a:latin typeface="Calibri"/>
                <a:cs typeface="Calibri"/>
              </a:rPr>
              <a:t>-Boa</a:t>
            </a:r>
            <a:r>
              <a:rPr sz="3200" b="1" spc="-55" dirty="0">
                <a:latin typeface="Calibri"/>
                <a:cs typeface="Calibri"/>
              </a:rPr>
              <a:t>r</a:t>
            </a:r>
            <a:r>
              <a:rPr sz="3200" b="1" dirty="0">
                <a:latin typeface="Calibri"/>
                <a:cs typeface="Calibri"/>
              </a:rPr>
              <a:t>d	–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componentes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847" y="789889"/>
            <a:ext cx="3962400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15335" marR="5080" indent="62230" algn="r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são  </a:t>
            </a:r>
            <a:r>
              <a:rPr sz="3200" spc="5" dirty="0">
                <a:latin typeface="Calibri"/>
                <a:cs typeface="Calibri"/>
              </a:rPr>
              <a:t>que</a:t>
            </a:r>
            <a:endParaRPr sz="3200">
              <a:latin typeface="Calibri"/>
              <a:cs typeface="Calibri"/>
            </a:endParaRPr>
          </a:p>
          <a:p>
            <a:pPr marR="7620" algn="r">
              <a:lnSpc>
                <a:spcPct val="100000"/>
              </a:lnSpc>
              <a:tabLst>
                <a:tab pos="1328420" algn="l"/>
                <a:tab pos="3505200" algn="l"/>
              </a:tabLst>
            </a:pPr>
            <a:r>
              <a:rPr sz="3200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st</a:t>
            </a:r>
            <a:r>
              <a:rPr sz="3200" dirty="0">
                <a:latin typeface="Calibri"/>
                <a:cs typeface="Calibri"/>
              </a:rPr>
              <a:t>ão	i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eg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ad</a:t>
            </a:r>
            <a:r>
              <a:rPr sz="3200" spc="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s	</a:t>
            </a:r>
            <a:r>
              <a:rPr sz="3200" spc="-5" dirty="0">
                <a:latin typeface="Calibri"/>
                <a:cs typeface="Calibri"/>
              </a:rPr>
              <a:t>no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847" y="2253488"/>
            <a:ext cx="395922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322830" algn="l"/>
                <a:tab pos="3079115" algn="l"/>
              </a:tabLst>
            </a:pPr>
            <a:r>
              <a:rPr sz="3200" spc="-5" dirty="0">
                <a:latin typeface="Calibri"/>
                <a:cs typeface="Calibri"/>
              </a:rPr>
              <a:t>bar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ame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	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a	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la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  mãe.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6909" y="3587241"/>
            <a:ext cx="1850389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8740" algn="just">
              <a:lnSpc>
                <a:spcPct val="100000"/>
              </a:lnSpc>
              <a:spcBef>
                <a:spcPts val="105"/>
              </a:spcBef>
              <a:tabLst>
                <a:tab pos="1266190" algn="l"/>
              </a:tabLst>
            </a:pPr>
            <a:r>
              <a:rPr sz="3200" b="1" dirty="0">
                <a:latin typeface="Calibri"/>
                <a:cs typeface="Calibri"/>
              </a:rPr>
              <a:t>–	</a:t>
            </a:r>
            <a:r>
              <a:rPr sz="3200" spc="-5" dirty="0">
                <a:latin typeface="Calibri"/>
                <a:cs typeface="Calibri"/>
              </a:rPr>
              <a:t>são</a:t>
            </a:r>
            <a:endParaRPr sz="3200">
              <a:latin typeface="Calibri"/>
              <a:cs typeface="Calibri"/>
            </a:endParaRPr>
          </a:p>
          <a:p>
            <a:pPr marR="5080" indent="162560" algn="just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que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são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placa</a:t>
            </a:r>
            <a:r>
              <a:rPr sz="3200" dirty="0">
                <a:latin typeface="Calibri"/>
                <a:cs typeface="Calibri"/>
              </a:rPr>
              <a:t> mãe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slots</a:t>
            </a:r>
            <a:r>
              <a:rPr sz="3200" spc="14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de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634" y="3587241"/>
            <a:ext cx="2348865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684655" algn="l"/>
                <a:tab pos="2140585" algn="l"/>
              </a:tabLst>
            </a:pPr>
            <a:r>
              <a:rPr sz="3200" b="1" spc="-10" dirty="0">
                <a:latin typeface="Calibri"/>
                <a:cs typeface="Calibri"/>
              </a:rPr>
              <a:t>Off-Board 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componentes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ados	a  </a:t>
            </a:r>
            <a:r>
              <a:rPr sz="3200" spc="-25" dirty="0">
                <a:latin typeface="Calibri"/>
                <a:cs typeface="Calibri"/>
              </a:rPr>
              <a:t>através	</a:t>
            </a:r>
            <a:r>
              <a:rPr sz="3200" spc="-5" dirty="0">
                <a:latin typeface="Calibri"/>
                <a:cs typeface="Calibri"/>
              </a:rPr>
              <a:t>dos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expansão.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6132" y="914400"/>
            <a:ext cx="4198620" cy="20878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411" y="3764279"/>
            <a:ext cx="4117848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912" y="414909"/>
            <a:ext cx="3382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/>
              <a:t>OBJETIVOS</a:t>
            </a:r>
            <a:r>
              <a:rPr sz="2800" spc="-35" dirty="0"/>
              <a:t> </a:t>
            </a:r>
            <a:r>
              <a:rPr sz="2800" spc="-5" dirty="0"/>
              <a:t>DO</a:t>
            </a:r>
            <a:r>
              <a:rPr sz="2800" spc="-35" dirty="0"/>
              <a:t> </a:t>
            </a:r>
            <a:r>
              <a:rPr sz="2800" spc="-10" dirty="0"/>
              <a:t>CURSO: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896111" y="1769364"/>
            <a:ext cx="7495540" cy="2684145"/>
            <a:chOff x="896111" y="1769364"/>
            <a:chExt cx="7495540" cy="2684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159" y="1772412"/>
              <a:ext cx="7488935" cy="26776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9159" y="1772412"/>
              <a:ext cx="7489190" cy="2677795"/>
            </a:xfrm>
            <a:custGeom>
              <a:avLst/>
              <a:gdLst/>
              <a:ahLst/>
              <a:cxnLst/>
              <a:rect l="l" t="t" r="r" b="b"/>
              <a:pathLst>
                <a:path w="7489190" h="2677795">
                  <a:moveTo>
                    <a:pt x="0" y="2677668"/>
                  </a:moveTo>
                  <a:lnTo>
                    <a:pt x="7488935" y="2677668"/>
                  </a:lnTo>
                  <a:lnTo>
                    <a:pt x="7488935" y="0"/>
                  </a:lnTo>
                  <a:lnTo>
                    <a:pt x="0" y="0"/>
                  </a:lnTo>
                  <a:lnTo>
                    <a:pt x="0" y="2677668"/>
                  </a:lnTo>
                  <a:close/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0" marR="5080" indent="-381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Capacitar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2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aluno</a:t>
            </a:r>
            <a:r>
              <a:rPr sz="2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0000"/>
                </a:solidFill>
                <a:latin typeface="Calibri"/>
                <a:cs typeface="Calibri"/>
              </a:rPr>
              <a:t>para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compreensão</a:t>
            </a:r>
            <a:r>
              <a:rPr sz="2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do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Calibri"/>
                <a:cs typeface="Calibri"/>
              </a:rPr>
              <a:t>funcionamento,</a:t>
            </a:r>
            <a:r>
              <a:rPr sz="2800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manuseio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adequado,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Calibri"/>
                <a:cs typeface="Calibri"/>
              </a:rPr>
              <a:t>montagem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e </a:t>
            </a:r>
            <a:r>
              <a:rPr sz="2800" spc="-6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manutenção</a:t>
            </a:r>
            <a:r>
              <a:rPr sz="2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Calibri"/>
                <a:cs typeface="Calibri"/>
              </a:rPr>
              <a:t>microcomputadores.</a:t>
            </a:r>
            <a:endParaRPr sz="2800">
              <a:latin typeface="Calibri"/>
              <a:cs typeface="Calibri"/>
            </a:endParaRPr>
          </a:p>
          <a:p>
            <a:pPr marL="367030" marR="210820" algn="ctr">
              <a:lnSpc>
                <a:spcPct val="100000"/>
              </a:lnSpc>
            </a:pP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Capacitar</a:t>
            </a:r>
            <a:r>
              <a:rPr sz="2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aluno</a:t>
            </a:r>
            <a:r>
              <a:rPr sz="28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0000"/>
                </a:solidFill>
                <a:latin typeface="Calibri"/>
                <a:cs typeface="Calibri"/>
              </a:rPr>
              <a:t>para</a:t>
            </a:r>
            <a:r>
              <a:rPr sz="2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Calibri"/>
                <a:cs typeface="Calibri"/>
              </a:rPr>
              <a:t>configurações</a:t>
            </a:r>
            <a:r>
              <a:rPr sz="2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básicas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de </a:t>
            </a:r>
            <a:r>
              <a:rPr sz="2800" spc="-6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Calibri"/>
                <a:cs typeface="Calibri"/>
              </a:rPr>
              <a:t>Redes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libri"/>
                <a:cs typeface="Calibri"/>
              </a:rPr>
              <a:t>de</a:t>
            </a:r>
            <a:r>
              <a:rPr sz="280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Calibri"/>
                <a:cs typeface="Calibri"/>
              </a:rPr>
              <a:t>Computadores.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4722" y="82677"/>
            <a:ext cx="431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O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interior</a:t>
            </a:r>
            <a:r>
              <a:rPr sz="3600" spc="-10" dirty="0">
                <a:latin typeface="Arial"/>
                <a:cs typeface="Arial"/>
              </a:rPr>
              <a:t> de </a:t>
            </a:r>
            <a:r>
              <a:rPr sz="3600" spc="-5" dirty="0">
                <a:latin typeface="Arial"/>
                <a:cs typeface="Arial"/>
              </a:rPr>
              <a:t>um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PC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437" y="853186"/>
            <a:ext cx="7342505" cy="368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Conhecer,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mesmo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superficialmente,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20" dirty="0">
                <a:latin typeface="Calibri"/>
                <a:cs typeface="Calibri"/>
              </a:rPr>
              <a:t>existe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interior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 um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computador,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ajudará</a:t>
            </a:r>
            <a:r>
              <a:rPr sz="2000" spc="-10" dirty="0">
                <a:latin typeface="Calibri"/>
                <a:cs typeface="Calibri"/>
              </a:rPr>
              <a:t> você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perder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desta</a:t>
            </a:r>
            <a:r>
              <a:rPr sz="2000" dirty="0">
                <a:latin typeface="Calibri"/>
                <a:cs typeface="Calibri"/>
              </a:rPr>
              <a:t> máquina.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276225" indent="-264160">
              <a:lnSpc>
                <a:spcPct val="100000"/>
              </a:lnSpc>
              <a:buAutoNum type="arabicPlain"/>
              <a:tabLst>
                <a:tab pos="276860" algn="l"/>
              </a:tabLst>
            </a:pPr>
            <a:r>
              <a:rPr sz="2000" spc="-5" dirty="0">
                <a:latin typeface="Calibri"/>
                <a:cs typeface="Calibri"/>
              </a:rPr>
              <a:t>Placa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Mãe</a:t>
            </a:r>
            <a:endParaRPr sz="2000">
              <a:latin typeface="Calibri"/>
              <a:cs typeface="Calibri"/>
            </a:endParaRPr>
          </a:p>
          <a:p>
            <a:pPr marL="12700" marR="4805045">
              <a:lnSpc>
                <a:spcPct val="100000"/>
              </a:lnSpc>
              <a:buAutoNum type="arabicPlain"/>
              <a:tabLst>
                <a:tab pos="276860" algn="l"/>
              </a:tabLst>
            </a:pPr>
            <a:r>
              <a:rPr sz="2000" spc="-15" dirty="0">
                <a:latin typeface="Calibri"/>
                <a:cs typeface="Calibri"/>
              </a:rPr>
              <a:t>Fonte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Alimentação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3-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Cooler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Exaustor</a:t>
            </a:r>
            <a:endParaRPr sz="2000">
              <a:latin typeface="Calibri"/>
              <a:cs typeface="Calibri"/>
            </a:endParaRPr>
          </a:p>
          <a:p>
            <a:pPr marL="12700" marR="574167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4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Processador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5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rígido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6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Drive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disquetes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endParaRPr sz="2000">
              <a:latin typeface="Calibri"/>
              <a:cs typeface="Calibri"/>
            </a:endParaRPr>
          </a:p>
          <a:p>
            <a:pPr marL="12700" marR="4824730" indent="2844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/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CD-Rom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DVD-Rom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7-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Memórias Ram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8-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Placas </a:t>
            </a:r>
            <a:r>
              <a:rPr sz="2000" spc="-15" dirty="0">
                <a:latin typeface="Calibri"/>
                <a:cs typeface="Calibri"/>
              </a:rPr>
              <a:t>diversas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7555" y="1696211"/>
            <a:ext cx="4271772" cy="403707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303" y="298830"/>
            <a:ext cx="469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Fonte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de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alimentação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644141"/>
            <a:ext cx="412305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Localizada </a:t>
            </a:r>
            <a:r>
              <a:rPr sz="2400" spc="-15" dirty="0">
                <a:latin typeface="Calibri"/>
                <a:cs typeface="Calibri"/>
              </a:rPr>
              <a:t>dentro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gabinete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computador,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fonte</a:t>
            </a:r>
            <a:r>
              <a:rPr sz="2400" spc="-5" dirty="0">
                <a:latin typeface="Calibri"/>
                <a:cs typeface="Calibri"/>
              </a:rPr>
              <a:t>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alimentação </a:t>
            </a:r>
            <a:r>
              <a:rPr sz="2400" spc="-5" dirty="0">
                <a:latin typeface="Calibri"/>
                <a:cs typeface="Calibri"/>
              </a:rPr>
              <a:t>recebe energia da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rede </a:t>
            </a:r>
            <a:r>
              <a:rPr sz="2400" spc="-5" dirty="0">
                <a:latin typeface="Calibri"/>
                <a:cs typeface="Calibri"/>
              </a:rPr>
              <a:t>elétrica (110 ou 220 </a:t>
            </a:r>
            <a:r>
              <a:rPr sz="2400" spc="-10" dirty="0">
                <a:latin typeface="Calibri"/>
                <a:cs typeface="Calibri"/>
              </a:rPr>
              <a:t>volts)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gera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voltagens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necessárias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funcionamento </a:t>
            </a:r>
            <a:r>
              <a:rPr sz="2400" spc="-5" dirty="0">
                <a:latin typeface="Calibri"/>
                <a:cs typeface="Calibri"/>
              </a:rPr>
              <a:t>dos chips, placas </a:t>
            </a:r>
            <a:r>
              <a:rPr sz="2400" dirty="0">
                <a:latin typeface="Calibri"/>
                <a:cs typeface="Calibri"/>
              </a:rPr>
              <a:t> e </a:t>
            </a:r>
            <a:r>
              <a:rPr sz="2400" spc="-5" dirty="0">
                <a:latin typeface="Calibri"/>
                <a:cs typeface="Calibri"/>
              </a:rPr>
              <a:t>dos </a:t>
            </a:r>
            <a:r>
              <a:rPr sz="2400" spc="-10" dirty="0">
                <a:latin typeface="Calibri"/>
                <a:cs typeface="Calibri"/>
              </a:rPr>
              <a:t>diversas peças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5" dirty="0">
                <a:latin typeface="Calibri"/>
                <a:cs typeface="Calibri"/>
              </a:rPr>
              <a:t>formam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computador.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0371" y="1211580"/>
            <a:ext cx="4463796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267" y="908303"/>
            <a:ext cx="5692139" cy="367284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303" y="404317"/>
            <a:ext cx="22631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Placa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mãe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4595240"/>
            <a:ext cx="8532495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Calibri"/>
                <a:cs typeface="Calibri"/>
              </a:rPr>
              <a:t>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placa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mãe,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também</a:t>
            </a:r>
            <a:r>
              <a:rPr sz="2300" dirty="0">
                <a:latin typeface="Calibri"/>
                <a:cs typeface="Calibri"/>
              </a:rPr>
              <a:t> chamada de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"placa</a:t>
            </a:r>
            <a:r>
              <a:rPr sz="2300" dirty="0">
                <a:latin typeface="Calibri"/>
                <a:cs typeface="Calibri"/>
              </a:rPr>
              <a:t> de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CPU",</a:t>
            </a:r>
            <a:r>
              <a:rPr sz="2300" dirty="0">
                <a:latin typeface="Calibri"/>
                <a:cs typeface="Calibri"/>
              </a:rPr>
              <a:t> é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placa</a:t>
            </a:r>
            <a:r>
              <a:rPr sz="2300" dirty="0">
                <a:latin typeface="Calibri"/>
                <a:cs typeface="Calibri"/>
              </a:rPr>
              <a:t> mais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importante </a:t>
            </a:r>
            <a:r>
              <a:rPr sz="2300" dirty="0">
                <a:latin typeface="Calibri"/>
                <a:cs typeface="Calibri"/>
              </a:rPr>
              <a:t>do </a:t>
            </a:r>
            <a:r>
              <a:rPr sz="2300" spc="-25" dirty="0">
                <a:latin typeface="Calibri"/>
                <a:cs typeface="Calibri"/>
              </a:rPr>
              <a:t>computador. </a:t>
            </a:r>
            <a:r>
              <a:rPr sz="2300" dirty="0">
                <a:latin typeface="Calibri"/>
                <a:cs typeface="Calibri"/>
              </a:rPr>
              <a:t>Nela </a:t>
            </a:r>
            <a:r>
              <a:rPr sz="2300" spc="-10" dirty="0">
                <a:latin typeface="Calibri"/>
                <a:cs typeface="Calibri"/>
              </a:rPr>
              <a:t>ficam </a:t>
            </a:r>
            <a:r>
              <a:rPr sz="2300" spc="-5" dirty="0">
                <a:latin typeface="Calibri"/>
                <a:cs typeface="Calibri"/>
              </a:rPr>
              <a:t>localizados </a:t>
            </a:r>
            <a:r>
              <a:rPr sz="2300" dirty="0">
                <a:latin typeface="Calibri"/>
                <a:cs typeface="Calibri"/>
              </a:rPr>
              <a:t>o </a:t>
            </a:r>
            <a:r>
              <a:rPr sz="2300" spc="-5" dirty="0">
                <a:latin typeface="Calibri"/>
                <a:cs typeface="Calibri"/>
              </a:rPr>
              <a:t>processador </a:t>
            </a:r>
            <a:r>
              <a:rPr sz="2300" dirty="0">
                <a:latin typeface="Calibri"/>
                <a:cs typeface="Calibri"/>
              </a:rPr>
              <a:t>e a 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memória,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além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vários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outros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circuitos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importantes.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406" y="154381"/>
            <a:ext cx="3305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Processadores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370" y="922146"/>
            <a:ext cx="3647440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Podemos dizer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forma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simplificada que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processador </a:t>
            </a:r>
            <a:r>
              <a:rPr sz="2400" dirty="0">
                <a:latin typeface="Calibri"/>
                <a:cs typeface="Calibri"/>
              </a:rPr>
              <a:t>é o </a:t>
            </a:r>
            <a:r>
              <a:rPr sz="2400" spc="-10" dirty="0">
                <a:latin typeface="Calibri"/>
                <a:cs typeface="Calibri"/>
              </a:rPr>
              <a:t>"cérebro"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computador. </a:t>
            </a:r>
            <a:r>
              <a:rPr sz="2400" spc="-5" dirty="0">
                <a:latin typeface="Calibri"/>
                <a:cs typeface="Calibri"/>
              </a:rPr>
              <a:t>Ele </a:t>
            </a:r>
            <a:r>
              <a:rPr sz="2400" spc="-20" dirty="0">
                <a:latin typeface="Calibri"/>
                <a:cs typeface="Calibri"/>
              </a:rPr>
              <a:t>executa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programas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estão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memória. Um </a:t>
            </a:r>
            <a:r>
              <a:rPr sz="2400" spc="-10" dirty="0">
                <a:latin typeface="Calibri"/>
                <a:cs typeface="Calibri"/>
              </a:rPr>
              <a:t>processador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moderno </a:t>
            </a:r>
            <a:r>
              <a:rPr sz="2400" spc="-5" dirty="0">
                <a:latin typeface="Calibri"/>
                <a:cs typeface="Calibri"/>
              </a:rPr>
              <a:t>pode </a:t>
            </a:r>
            <a:r>
              <a:rPr sz="2400" spc="-15" dirty="0">
                <a:latin typeface="Calibri"/>
                <a:cs typeface="Calibri"/>
              </a:rPr>
              <a:t>executar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bilhões de </a:t>
            </a:r>
            <a:r>
              <a:rPr sz="2400" spc="-15" dirty="0">
                <a:latin typeface="Calibri"/>
                <a:cs typeface="Calibri"/>
              </a:rPr>
              <a:t>operações </a:t>
            </a:r>
            <a:r>
              <a:rPr sz="2400" spc="-10" dirty="0">
                <a:latin typeface="Calibri"/>
                <a:cs typeface="Calibri"/>
              </a:rPr>
              <a:t>por </a:t>
            </a:r>
            <a:r>
              <a:rPr sz="2400" spc="-5" dirty="0">
                <a:latin typeface="Calibri"/>
                <a:cs typeface="Calibri"/>
              </a:rPr>
              <a:t> segundo. Os dois principais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fabricantes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5" dirty="0">
                <a:latin typeface="Calibri"/>
                <a:cs typeface="Calibri"/>
              </a:rPr>
              <a:t>Intel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5" dirty="0">
                <a:latin typeface="Calibri"/>
                <a:cs typeface="Calibri"/>
              </a:rPr>
              <a:t>AMD.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processador </a:t>
            </a:r>
            <a:r>
              <a:rPr sz="2400" dirty="0">
                <a:latin typeface="Calibri"/>
                <a:cs typeface="Calibri"/>
              </a:rPr>
              <a:t>é o chip mais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importante,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normalmente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computador.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40708" y="693419"/>
            <a:ext cx="4901565" cy="5158740"/>
            <a:chOff x="4140708" y="693419"/>
            <a:chExt cx="4901565" cy="5158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2292" y="693419"/>
              <a:ext cx="4419600" cy="38374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0708" y="4005072"/>
              <a:ext cx="2465832" cy="1847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370713"/>
            <a:ext cx="1905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Memória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242" y="4742434"/>
            <a:ext cx="859155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módulo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memória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é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pequena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placa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5" dirty="0">
                <a:latin typeface="Calibri"/>
                <a:cs typeface="Calibri"/>
              </a:rPr>
              <a:t>circuito,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 </a:t>
            </a:r>
            <a:r>
              <a:rPr sz="2200" spc="-10" dirty="0">
                <a:latin typeface="Calibri"/>
                <a:cs typeface="Calibri"/>
              </a:rPr>
              <a:t>qual</a:t>
            </a:r>
            <a:r>
              <a:rPr sz="2200" spc="-20" dirty="0">
                <a:latin typeface="Calibri"/>
                <a:cs typeface="Calibri"/>
              </a:rPr>
              <a:t> existem 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vários chips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memória.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Cada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desses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chips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pode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armazenar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milhões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informações.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memória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ficam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programas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processador</a:t>
            </a:r>
            <a:r>
              <a:rPr sz="2200" spc="-15" dirty="0">
                <a:latin typeface="Calibri"/>
                <a:cs typeface="Calibri"/>
              </a:rPr>
              <a:t> vai 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executar.</a:t>
            </a:r>
            <a:r>
              <a:rPr sz="2200" spc="-5" dirty="0">
                <a:latin typeface="Calibri"/>
                <a:cs typeface="Calibri"/>
              </a:rPr>
              <a:t> Quando </a:t>
            </a:r>
            <a:r>
              <a:rPr sz="2200" spc="-10" dirty="0">
                <a:latin typeface="Calibri"/>
                <a:cs typeface="Calibri"/>
              </a:rPr>
              <a:t>ligamos</a:t>
            </a:r>
            <a:r>
              <a:rPr sz="2200" spc="-5" dirty="0">
                <a:latin typeface="Calibri"/>
                <a:cs typeface="Calibri"/>
              </a:rPr>
              <a:t> 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PC,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memória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está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vazia.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87196" y="970788"/>
            <a:ext cx="7716520" cy="2872740"/>
            <a:chOff x="1187196" y="970788"/>
            <a:chExt cx="7716520" cy="2872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196" y="1053084"/>
              <a:ext cx="3906012" cy="2790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3208" y="970788"/>
              <a:ext cx="3809999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406" y="278384"/>
            <a:ext cx="3201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Placa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de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vídeo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32" y="1141221"/>
            <a:ext cx="3912235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"/>
                <a:cs typeface="Calibri"/>
              </a:rPr>
              <a:t>Esta </a:t>
            </a:r>
            <a:r>
              <a:rPr sz="2000" dirty="0">
                <a:latin typeface="Calibri"/>
                <a:cs typeface="Calibri"/>
              </a:rPr>
              <a:t>é uma </a:t>
            </a:r>
            <a:r>
              <a:rPr sz="2000" spc="-5" dirty="0">
                <a:latin typeface="Calibri"/>
                <a:cs typeface="Calibri"/>
              </a:rPr>
              <a:t>placa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circuito </a:t>
            </a:r>
            <a:r>
              <a:rPr sz="2000" spc="-5" dirty="0">
                <a:latin typeface="Calibri"/>
                <a:cs typeface="Calibri"/>
              </a:rPr>
              <a:t>muito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importante.</a:t>
            </a:r>
            <a:r>
              <a:rPr sz="2000" spc="4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Seu </a:t>
            </a:r>
            <a:r>
              <a:rPr sz="2000" spc="-10" dirty="0">
                <a:latin typeface="Calibri"/>
                <a:cs typeface="Calibri"/>
              </a:rPr>
              <a:t>objetivo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apresentar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imagens </a:t>
            </a:r>
            <a:r>
              <a:rPr sz="2000" dirty="0">
                <a:latin typeface="Calibri"/>
                <a:cs typeface="Calibri"/>
              </a:rPr>
              <a:t>que </a:t>
            </a:r>
            <a:r>
              <a:rPr sz="2000" spc="-5" dirty="0">
                <a:latin typeface="Calibri"/>
                <a:cs typeface="Calibri"/>
              </a:rPr>
              <a:t>são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enviadas </a:t>
            </a:r>
            <a:r>
              <a:rPr sz="2000" dirty="0">
                <a:latin typeface="Calibri"/>
                <a:cs typeface="Calibri"/>
              </a:rPr>
              <a:t>ao </a:t>
            </a:r>
            <a:r>
              <a:rPr sz="2000" spc="-30" dirty="0">
                <a:latin typeface="Calibri"/>
                <a:cs typeface="Calibri"/>
              </a:rPr>
              <a:t>monitor. </a:t>
            </a:r>
            <a:r>
              <a:rPr sz="2000" dirty="0">
                <a:latin typeface="Calibri"/>
                <a:cs typeface="Calibri"/>
              </a:rPr>
              <a:t>As placas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vídeo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modernas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inclusive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capazes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imagens tridimensionais.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7747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Em </a:t>
            </a:r>
            <a:r>
              <a:rPr sz="2000" spc="-5" dirty="0">
                <a:latin typeface="Calibri"/>
                <a:cs typeface="Calibri"/>
              </a:rPr>
              <a:t>computadores simples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placa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vídeo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5" dirty="0">
                <a:latin typeface="Calibri"/>
                <a:cs typeface="Calibri"/>
              </a:rPr>
              <a:t>onboard, ou seja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10" dirty="0">
                <a:latin typeface="Calibri"/>
                <a:cs typeface="Calibri"/>
              </a:rPr>
              <a:t>circuito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na</a:t>
            </a:r>
            <a:r>
              <a:rPr sz="2000" spc="-10" dirty="0">
                <a:latin typeface="Calibri"/>
                <a:cs typeface="Calibri"/>
              </a:rPr>
              <a:t> própria</a:t>
            </a:r>
            <a:r>
              <a:rPr sz="2000" spc="-5" dirty="0">
                <a:latin typeface="Calibri"/>
                <a:cs typeface="Calibri"/>
              </a:rPr>
              <a:t> placa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mãe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22647" y="405384"/>
            <a:ext cx="4398645" cy="5759450"/>
            <a:chOff x="4422647" y="405384"/>
            <a:chExt cx="4398645" cy="5759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9619" y="405384"/>
              <a:ext cx="4241291" cy="30571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2647" y="3421379"/>
              <a:ext cx="3819144" cy="274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93040"/>
            <a:ext cx="32251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Placa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de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áudio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255521"/>
            <a:ext cx="4164329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É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placa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circuito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capaz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gerar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captar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diversos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tipos</a:t>
            </a:r>
            <a:r>
              <a:rPr sz="2000" spc="2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sons.</a:t>
            </a:r>
            <a:r>
              <a:rPr sz="2000" spc="2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Graças</a:t>
            </a:r>
            <a:r>
              <a:rPr sz="2000" spc="2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0144" y="1865122"/>
            <a:ext cx="7467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ú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ic</a:t>
            </a:r>
            <a:r>
              <a:rPr sz="2000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2334" y="1865122"/>
            <a:ext cx="478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pelo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267" y="2170302"/>
            <a:ext cx="1864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53210" algn="l"/>
              </a:tabLst>
            </a:pP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om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ado</a:t>
            </a:r>
            <a:r>
              <a:rPr sz="2000" spc="-18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,	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67" y="1865122"/>
            <a:ext cx="26396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9600" algn="l"/>
                <a:tab pos="1864360" algn="l"/>
              </a:tabLst>
            </a:pPr>
            <a:r>
              <a:rPr sz="2000" spc="-5" dirty="0">
                <a:latin typeface="Calibri"/>
                <a:cs typeface="Calibri"/>
              </a:rPr>
              <a:t>ela	podemos	ouvir</a:t>
            </a:r>
            <a:endParaRPr sz="2000">
              <a:latin typeface="Calibri"/>
              <a:cs typeface="Calibri"/>
            </a:endParaRPr>
          </a:p>
          <a:p>
            <a:pPr marL="208089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j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267" y="2475102"/>
            <a:ext cx="2829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11225" algn="l"/>
                <a:tab pos="1755775" algn="l"/>
                <a:tab pos="2355215" algn="l"/>
              </a:tabLst>
            </a:pPr>
            <a:r>
              <a:rPr sz="2000" dirty="0">
                <a:latin typeface="Calibri"/>
                <a:cs typeface="Calibri"/>
              </a:rPr>
              <a:t>g</a:t>
            </a:r>
            <a:r>
              <a:rPr sz="2000" spc="-40" dirty="0">
                <a:latin typeface="Calibri"/>
                <a:cs typeface="Calibri"/>
              </a:rPr>
              <a:t>ra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ar	</a:t>
            </a:r>
            <a:r>
              <a:rPr sz="2000" spc="-5" dirty="0">
                <a:latin typeface="Calibri"/>
                <a:cs typeface="Calibri"/>
              </a:rPr>
              <a:t>noss</a:t>
            </a:r>
            <a:r>
              <a:rPr sz="2000" dirty="0">
                <a:latin typeface="Calibri"/>
                <a:cs typeface="Calibri"/>
              </a:rPr>
              <a:t>a	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2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z	</a:t>
            </a:r>
            <a:r>
              <a:rPr sz="2000" spc="-5" dirty="0">
                <a:latin typeface="Calibri"/>
                <a:cs typeface="Calibri"/>
              </a:rPr>
              <a:t>pa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2355" y="2170302"/>
            <a:ext cx="132016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329" marR="5080" indent="-215265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nori</a:t>
            </a:r>
            <a:r>
              <a:rPr sz="2000" spc="-45" dirty="0">
                <a:latin typeface="Calibri"/>
                <a:cs typeface="Calibri"/>
              </a:rPr>
              <a:t>z</a:t>
            </a:r>
            <a:r>
              <a:rPr sz="2000" dirty="0">
                <a:latin typeface="Calibri"/>
                <a:cs typeface="Calibri"/>
              </a:rPr>
              <a:t>ados,  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ep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od</a:t>
            </a:r>
            <a:r>
              <a:rPr sz="2000" spc="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zir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267" y="2779902"/>
            <a:ext cx="328485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31390" algn="l"/>
              </a:tabLst>
            </a:pPr>
            <a:r>
              <a:rPr sz="2000" spc="-10" dirty="0">
                <a:latin typeface="Calibri"/>
                <a:cs typeface="Calibri"/>
              </a:rPr>
              <a:t>posteriormente,	comandar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9682" y="2779902"/>
            <a:ext cx="363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um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8267" y="3084702"/>
            <a:ext cx="38773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43355" algn="l"/>
                <a:tab pos="2347595" algn="l"/>
                <a:tab pos="2767965" algn="l"/>
                <a:tab pos="3335020" algn="l"/>
              </a:tabLst>
            </a:pP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om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ador	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10" dirty="0">
                <a:latin typeface="Calibri"/>
                <a:cs typeface="Calibri"/>
              </a:rPr>
              <a:t>é</a:t>
            </a:r>
            <a:r>
              <a:rPr sz="2000" dirty="0">
                <a:latin typeface="Calibri"/>
                <a:cs typeface="Calibri"/>
              </a:rPr>
              <a:t>s	de	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2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z,	</a:t>
            </a:r>
            <a:r>
              <a:rPr sz="2000" spc="-5" dirty="0">
                <a:latin typeface="Calibri"/>
                <a:cs typeface="Calibri"/>
              </a:rPr>
              <a:t>ouv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9994" y="3084702"/>
            <a:ext cx="152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8267" y="3389198"/>
            <a:ext cx="416496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transmitir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sons </a:t>
            </a:r>
            <a:r>
              <a:rPr sz="2000" spc="-20" dirty="0">
                <a:latin typeface="Calibri"/>
                <a:cs typeface="Calibri"/>
              </a:rPr>
              <a:t>através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</a:t>
            </a:r>
            <a:r>
              <a:rPr sz="2000" spc="-10" dirty="0">
                <a:latin typeface="Calibri"/>
                <a:cs typeface="Calibri"/>
              </a:rPr>
              <a:t> Internet.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Muitos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computadores</a:t>
            </a:r>
            <a:r>
              <a:rPr sz="2000" spc="-5" dirty="0">
                <a:latin typeface="Calibri"/>
                <a:cs typeface="Calibri"/>
              </a:rPr>
              <a:t> atuais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possuem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som onboard, ou seja, </a:t>
            </a:r>
            <a:r>
              <a:rPr sz="2000" spc="-10" dirty="0">
                <a:latin typeface="Calibri"/>
                <a:cs typeface="Calibri"/>
              </a:rPr>
              <a:t>circuitos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5" dirty="0">
                <a:latin typeface="Calibri"/>
                <a:cs typeface="Calibri"/>
              </a:rPr>
              <a:t>som </a:t>
            </a:r>
            <a:r>
              <a:rPr sz="2000" dirty="0">
                <a:latin typeface="Calibri"/>
                <a:cs typeface="Calibri"/>
              </a:rPr>
              <a:t> embutidos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própria</a:t>
            </a:r>
            <a:r>
              <a:rPr sz="2000" spc="-5" dirty="0">
                <a:latin typeface="Calibri"/>
                <a:cs typeface="Calibri"/>
              </a:rPr>
              <a:t> placa </a:t>
            </a:r>
            <a:r>
              <a:rPr sz="2000" dirty="0">
                <a:latin typeface="Calibri"/>
                <a:cs typeface="Calibri"/>
              </a:rPr>
              <a:t>mãe.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100" y="222504"/>
            <a:ext cx="3785615" cy="27096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1100" y="3028188"/>
            <a:ext cx="4002024" cy="277215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154940"/>
            <a:ext cx="297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Placa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de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rede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255521"/>
            <a:ext cx="1496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7185" algn="l"/>
                <a:tab pos="1147445" algn="l"/>
              </a:tabLst>
            </a:pPr>
            <a:r>
              <a:rPr sz="2000" dirty="0">
                <a:latin typeface="Calibri"/>
                <a:cs typeface="Calibri"/>
              </a:rPr>
              <a:t>É	mu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o	</a:t>
            </a:r>
            <a:r>
              <a:rPr sz="2000" spc="-5" dirty="0">
                <a:latin typeface="Calibri"/>
                <a:cs typeface="Calibri"/>
              </a:rPr>
              <a:t>útil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1560321"/>
            <a:ext cx="1583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om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u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ado</a:t>
            </a:r>
            <a:r>
              <a:rPr sz="2000" spc="-2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es,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67" y="1865122"/>
            <a:ext cx="16256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28700" algn="l"/>
              </a:tabLst>
            </a:pP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ed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.	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3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267" y="2170302"/>
            <a:ext cx="15195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computadores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8876" y="1255521"/>
            <a:ext cx="112268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interligar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o</a:t>
            </a:r>
            <a:endParaRPr sz="2000">
              <a:latin typeface="Calibri"/>
              <a:cs typeface="Calibri"/>
            </a:endParaRPr>
          </a:p>
          <a:p>
            <a:pPr marL="121920" marR="71755" indent="299720">
              <a:lnSpc>
                <a:spcPct val="100000"/>
              </a:lnSpc>
            </a:pPr>
            <a:r>
              <a:rPr sz="2000" spc="-4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5" dirty="0">
                <a:latin typeface="Calibri"/>
                <a:cs typeface="Calibri"/>
              </a:rPr>
              <a:t>podem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3588" y="1255521"/>
            <a:ext cx="64643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715" indent="-157480" algn="r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dirty="0">
                <a:latin typeface="Calibri"/>
                <a:cs typeface="Calibri"/>
              </a:rPr>
              <a:t>ár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s  </a:t>
            </a:r>
            <a:r>
              <a:rPr sz="2000" spc="-10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ma</a:t>
            </a:r>
            <a:endParaRPr sz="2000">
              <a:latin typeface="Calibri"/>
              <a:cs typeface="Calibri"/>
            </a:endParaRPr>
          </a:p>
          <a:p>
            <a:pPr marL="12700" marR="5080" indent="385445" algn="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os  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267" y="2475102"/>
            <a:ext cx="16687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89305" algn="l"/>
                <a:tab pos="1498600" algn="l"/>
              </a:tabLst>
            </a:pPr>
            <a:r>
              <a:rPr sz="2000" spc="-5" dirty="0">
                <a:latin typeface="Calibri"/>
                <a:cs typeface="Calibri"/>
              </a:rPr>
              <a:t>da</a:t>
            </a:r>
            <a:r>
              <a:rPr sz="2000" spc="5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s	e</a:t>
            </a:r>
            <a:r>
              <a:rPr sz="2000" spc="-2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t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	</a:t>
            </a:r>
            <a:r>
              <a:rPr sz="2000" spc="-5" dirty="0">
                <a:latin typeface="Calibri"/>
                <a:cs typeface="Calibri"/>
              </a:rPr>
              <a:t>si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55367" y="2475102"/>
            <a:ext cx="16427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</a:tabLst>
            </a:pPr>
            <a:r>
              <a:rPr sz="2000" dirty="0">
                <a:latin typeface="Calibri"/>
                <a:cs typeface="Calibri"/>
              </a:rPr>
              <a:t>e	</a:t>
            </a:r>
            <a:r>
              <a:rPr sz="2000" spc="-5" dirty="0">
                <a:latin typeface="Calibri"/>
                <a:cs typeface="Calibri"/>
              </a:rPr>
              <a:t>compartilhar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267" y="2779902"/>
            <a:ext cx="3443604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recursos.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Exemplos: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Compartilhamento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impressoras,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pastas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 arquivos.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6350">
              <a:lnSpc>
                <a:spcPct val="100000"/>
              </a:lnSpc>
            </a:pPr>
            <a:r>
              <a:rPr sz="2000" spc="-40" dirty="0">
                <a:latin typeface="Calibri"/>
                <a:cs typeface="Calibri"/>
              </a:rPr>
              <a:t>Temos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placa</a:t>
            </a:r>
            <a:r>
              <a:rPr sz="2000" dirty="0">
                <a:latin typeface="Calibri"/>
                <a:cs typeface="Calibri"/>
              </a:rPr>
              <a:t> 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rede</a:t>
            </a:r>
            <a:r>
              <a:rPr sz="2000" spc="-5" dirty="0">
                <a:latin typeface="Calibri"/>
                <a:cs typeface="Calibri"/>
              </a:rPr>
              <a:t> 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tipo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Onboard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direto</a:t>
            </a:r>
            <a:r>
              <a:rPr sz="2000" dirty="0">
                <a:latin typeface="Calibri"/>
                <a:cs typeface="Calibri"/>
              </a:rPr>
              <a:t> na</a:t>
            </a:r>
            <a:r>
              <a:rPr sz="2000" spc="-5" dirty="0">
                <a:latin typeface="Calibri"/>
                <a:cs typeface="Calibri"/>
              </a:rPr>
              <a:t> placa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mãe.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55591" y="798576"/>
            <a:ext cx="4488180" cy="5222875"/>
            <a:chOff x="4355591" y="798576"/>
            <a:chExt cx="4488180" cy="522287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3627" y="3282696"/>
              <a:ext cx="3672839" cy="27386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5591" y="798576"/>
              <a:ext cx="4488179" cy="2846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6967" y="3541776"/>
            <a:ext cx="2557272" cy="23561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0473" y="271017"/>
            <a:ext cx="6581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Disco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rígido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ou</a:t>
            </a:r>
            <a:r>
              <a:rPr sz="3600" dirty="0">
                <a:latin typeface="Arial"/>
                <a:cs typeface="Arial"/>
              </a:rPr>
              <a:t> HD(Hard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Disk)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315" y="1258062"/>
            <a:ext cx="372681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rígido</a:t>
            </a:r>
            <a:r>
              <a:rPr sz="2000" dirty="0">
                <a:latin typeface="Calibri"/>
                <a:cs typeface="Calibri"/>
              </a:rPr>
              <a:t> moderno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armazenar bilhões </a:t>
            </a:r>
            <a:r>
              <a:rPr sz="2000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informações. </a:t>
            </a:r>
            <a:r>
              <a:rPr sz="2000" spc="-5" dirty="0">
                <a:latin typeface="Calibri"/>
                <a:cs typeface="Calibri"/>
              </a:rPr>
              <a:t> Sendo</a:t>
            </a:r>
            <a:r>
              <a:rPr sz="2000" dirty="0">
                <a:latin typeface="Calibri"/>
                <a:cs typeface="Calibri"/>
              </a:rPr>
              <a:t> assim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consegue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armazenar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inúmeros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grande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2714" y="2476957"/>
            <a:ext cx="8153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sistema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315" y="2476957"/>
            <a:ext cx="27825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47470" algn="l"/>
                <a:tab pos="1760855" algn="l"/>
                <a:tab pos="2600325" algn="l"/>
              </a:tabLst>
            </a:pPr>
            <a:r>
              <a:rPr sz="2000" spc="-5" dirty="0">
                <a:latin typeface="Calibri"/>
                <a:cs typeface="Calibri"/>
              </a:rPr>
              <a:t>qua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tidade	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e	</a:t>
            </a:r>
            <a:r>
              <a:rPr sz="2000" spc="-5" dirty="0">
                <a:latin typeface="Calibri"/>
                <a:cs typeface="Calibri"/>
              </a:rPr>
              <a:t>dado</a:t>
            </a:r>
            <a:r>
              <a:rPr sz="2000" dirty="0">
                <a:latin typeface="Calibri"/>
                <a:cs typeface="Calibri"/>
              </a:rPr>
              <a:t>s.	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610995" algn="l"/>
              </a:tabLst>
            </a:pPr>
            <a:r>
              <a:rPr sz="2000" spc="-5" dirty="0">
                <a:latin typeface="Calibri"/>
                <a:cs typeface="Calibri"/>
              </a:rPr>
              <a:t>operacional,	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13761" y="2782316"/>
            <a:ext cx="15728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32560" algn="l"/>
              </a:tabLst>
            </a:pPr>
            <a:r>
              <a:rPr sz="2000" spc="-5" dirty="0">
                <a:latin typeface="Calibri"/>
                <a:cs typeface="Calibri"/>
              </a:rPr>
              <a:t>p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g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mas	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315" y="3087116"/>
            <a:ext cx="95123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diversos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ens,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3660" y="3087116"/>
            <a:ext cx="264604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105"/>
              </a:spcBef>
              <a:tabLst>
                <a:tab pos="934085" algn="l"/>
                <a:tab pos="1125220" algn="l"/>
                <a:tab pos="1936114" algn="l"/>
                <a:tab pos="237172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q</a:t>
            </a:r>
            <a:r>
              <a:rPr sz="2000" spc="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s		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om</a:t>
            </a:r>
            <a:r>
              <a:rPr sz="2000" dirty="0">
                <a:latin typeface="Calibri"/>
                <a:cs typeface="Calibri"/>
              </a:rPr>
              <a:t>o	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4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os,  sons</a:t>
            </a:r>
            <a:r>
              <a:rPr sz="2000" dirty="0">
                <a:latin typeface="Calibri"/>
                <a:cs typeface="Calibri"/>
              </a:rPr>
              <a:t>,	m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nsa</a:t>
            </a:r>
            <a:r>
              <a:rPr sz="2000" spc="-10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ens	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315" y="3696715"/>
            <a:ext cx="372681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correio eletrônico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10" dirty="0">
                <a:latin typeface="Calibri"/>
                <a:cs typeface="Calibri"/>
              </a:rPr>
              <a:t>outros </a:t>
            </a:r>
            <a:r>
              <a:rPr sz="2000" dirty="0">
                <a:latin typeface="Calibri"/>
                <a:cs typeface="Calibri"/>
              </a:rPr>
              <a:t>tipos de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dados ficam armazenados no disco </a:t>
            </a:r>
            <a:r>
              <a:rPr sz="2000" dirty="0">
                <a:latin typeface="Calibri"/>
                <a:cs typeface="Calibri"/>
              </a:rPr>
              <a:t> rígido.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6815" y="969263"/>
            <a:ext cx="2875788" cy="23957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271017"/>
            <a:ext cx="7622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498E"/>
                </a:solidFill>
                <a:latin typeface="Arial"/>
                <a:cs typeface="Arial"/>
              </a:rPr>
              <a:t>SSD</a:t>
            </a:r>
            <a:r>
              <a:rPr sz="3600" spc="-15" dirty="0">
                <a:solidFill>
                  <a:srgbClr val="00498E"/>
                </a:solidFill>
                <a:latin typeface="Arial"/>
                <a:cs typeface="Arial"/>
              </a:rPr>
              <a:t> </a:t>
            </a:r>
            <a:r>
              <a:rPr sz="3600" b="0" dirty="0">
                <a:solidFill>
                  <a:srgbClr val="00498E"/>
                </a:solidFill>
                <a:latin typeface="Arial MT"/>
                <a:cs typeface="Arial MT"/>
              </a:rPr>
              <a:t>(sigla</a:t>
            </a:r>
            <a:r>
              <a:rPr sz="3600" b="0" spc="-1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600" b="0" spc="-5" dirty="0">
                <a:solidFill>
                  <a:srgbClr val="00498E"/>
                </a:solidFill>
                <a:latin typeface="Arial MT"/>
                <a:cs typeface="Arial MT"/>
              </a:rPr>
              <a:t>do</a:t>
            </a:r>
            <a:r>
              <a:rPr sz="3600" b="0" spc="-1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600" b="0" dirty="0">
                <a:solidFill>
                  <a:srgbClr val="00498E"/>
                </a:solidFill>
                <a:latin typeface="Arial MT"/>
                <a:cs typeface="Arial MT"/>
              </a:rPr>
              <a:t>inglês</a:t>
            </a:r>
            <a:r>
              <a:rPr sz="3600" b="0" spc="-40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600" b="0" dirty="0">
                <a:solidFill>
                  <a:srgbClr val="00498E"/>
                </a:solidFill>
                <a:latin typeface="Arial MT"/>
                <a:cs typeface="Arial MT"/>
              </a:rPr>
              <a:t>solid-state</a:t>
            </a:r>
            <a:r>
              <a:rPr sz="3600" b="0" spc="-3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600" b="0" dirty="0">
                <a:solidFill>
                  <a:srgbClr val="00498E"/>
                </a:solidFill>
                <a:latin typeface="Arial MT"/>
                <a:cs typeface="Arial MT"/>
              </a:rPr>
              <a:t>drive)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114" y="1835912"/>
            <a:ext cx="368998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Unidade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estado </a:t>
            </a:r>
            <a:r>
              <a:rPr sz="2000" spc="-5" dirty="0">
                <a:latin typeface="Calibri"/>
                <a:cs typeface="Calibri"/>
              </a:rPr>
              <a:t>sólido </a:t>
            </a:r>
            <a:r>
              <a:rPr sz="2000" dirty="0">
                <a:latin typeface="Calibri"/>
                <a:cs typeface="Calibri"/>
              </a:rPr>
              <a:t>é um tipo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dispositivo,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sem partes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móveis,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 </a:t>
            </a:r>
            <a:r>
              <a:rPr sz="2000" spc="-10" dirty="0">
                <a:latin typeface="Calibri"/>
                <a:cs typeface="Calibri"/>
              </a:rPr>
              <a:t>armazenamento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não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volátil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dados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digitais.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591" y="1412747"/>
            <a:ext cx="4128516" cy="25709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23" y="3249167"/>
            <a:ext cx="3529584" cy="26243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1255775"/>
            <a:ext cx="8220709" cy="3976370"/>
            <a:chOff x="457200" y="1255775"/>
            <a:chExt cx="8220709" cy="3976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247" y="1258823"/>
              <a:ext cx="8214359" cy="39700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0247" y="1258823"/>
              <a:ext cx="8214359" cy="3970020"/>
            </a:xfrm>
            <a:custGeom>
              <a:avLst/>
              <a:gdLst/>
              <a:ahLst/>
              <a:cxnLst/>
              <a:rect l="l" t="t" r="r" b="b"/>
              <a:pathLst>
                <a:path w="8214359" h="3970020">
                  <a:moveTo>
                    <a:pt x="0" y="3970020"/>
                  </a:moveTo>
                  <a:lnTo>
                    <a:pt x="8214359" y="3970020"/>
                  </a:lnTo>
                  <a:lnTo>
                    <a:pt x="8214359" y="0"/>
                  </a:lnTo>
                  <a:lnTo>
                    <a:pt x="0" y="0"/>
                  </a:lnTo>
                  <a:lnTo>
                    <a:pt x="0" y="3970020"/>
                  </a:lnTo>
                  <a:close/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39292" y="467994"/>
            <a:ext cx="8041640" cy="424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libri"/>
                <a:cs typeface="Calibri"/>
              </a:rPr>
              <a:t>NORMAS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DO </a:t>
            </a:r>
            <a:r>
              <a:rPr sz="2800" b="1" spc="-35" dirty="0">
                <a:latin typeface="Calibri"/>
                <a:cs typeface="Calibri"/>
              </a:rPr>
              <a:t>LABORATÓRIO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Calibri"/>
              <a:cs typeface="Calibri"/>
            </a:endParaRPr>
          </a:p>
          <a:p>
            <a:pPr marL="469900" marR="86233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Proibido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ingerir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bebidas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alimentos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dentro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laboratório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25" dirty="0">
                <a:latin typeface="Calibri"/>
                <a:cs typeface="Calibri"/>
              </a:rPr>
              <a:t>Evitar</a:t>
            </a:r>
            <a:r>
              <a:rPr sz="2800" spc="-10" dirty="0">
                <a:latin typeface="Calibri"/>
                <a:cs typeface="Calibri"/>
              </a:rPr>
              <a:t> atender</a:t>
            </a:r>
            <a:r>
              <a:rPr sz="2800" spc="-5" dirty="0">
                <a:latin typeface="Calibri"/>
                <a:cs typeface="Calibri"/>
              </a:rPr>
              <a:t> 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celular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durantes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aulas.</a:t>
            </a:r>
            <a:endParaRPr sz="2800">
              <a:latin typeface="Calibri"/>
              <a:cs typeface="Calibri"/>
            </a:endParaRPr>
          </a:p>
          <a:p>
            <a:pPr marL="469900" marR="2984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15" dirty="0">
                <a:latin typeface="Calibri"/>
                <a:cs typeface="Calibri"/>
              </a:rPr>
              <a:t>Manter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bancadas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organizadas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após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término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aulas.</a:t>
            </a:r>
            <a:endParaRPr sz="2800">
              <a:latin typeface="Calibri"/>
              <a:cs typeface="Calibri"/>
            </a:endParaRPr>
          </a:p>
          <a:p>
            <a:pPr marL="469900" marR="84645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Não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alterar</a:t>
            </a:r>
            <a:r>
              <a:rPr sz="2800" spc="-5" dirty="0">
                <a:latin typeface="Calibri"/>
                <a:cs typeface="Calibri"/>
              </a:rPr>
              <a:t> os </a:t>
            </a:r>
            <a:r>
              <a:rPr sz="2800" spc="-10" dirty="0">
                <a:latin typeface="Calibri"/>
                <a:cs typeface="Calibri"/>
              </a:rPr>
              <a:t>equipamentos,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seja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trocando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mesmos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lugar</a:t>
            </a:r>
            <a:r>
              <a:rPr sz="2800" spc="-5" dirty="0">
                <a:latin typeface="Calibri"/>
                <a:cs typeface="Calibri"/>
              </a:rPr>
              <a:t> ou </a:t>
            </a:r>
            <a:r>
              <a:rPr sz="2800" spc="-15" dirty="0">
                <a:latin typeface="Calibri"/>
                <a:cs typeface="Calibri"/>
              </a:rPr>
              <a:t>trocando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peças.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800" spc="-25" dirty="0">
                <a:latin typeface="Calibri"/>
                <a:cs typeface="Calibri"/>
              </a:rPr>
              <a:t>Evite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faltar,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não</a:t>
            </a:r>
            <a:r>
              <a:rPr sz="2800" spc="-5" dirty="0">
                <a:latin typeface="Calibri"/>
                <a:cs typeface="Calibri"/>
              </a:rPr>
              <a:t> há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como </a:t>
            </a:r>
            <a:r>
              <a:rPr sz="2800" spc="-15" dirty="0">
                <a:latin typeface="Calibri"/>
                <a:cs typeface="Calibri"/>
              </a:rPr>
              <a:t>voltar</a:t>
            </a:r>
            <a:r>
              <a:rPr sz="2800" spc="-5" dirty="0">
                <a:latin typeface="Calibri"/>
                <a:cs typeface="Calibri"/>
              </a:rPr>
              <a:t> na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aula </a:t>
            </a:r>
            <a:r>
              <a:rPr sz="2800" spc="-40" dirty="0">
                <a:latin typeface="Calibri"/>
                <a:cs typeface="Calibri"/>
              </a:rPr>
              <a:t>anterior.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271017"/>
            <a:ext cx="216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498E"/>
                </a:solidFill>
                <a:latin typeface="Arial"/>
                <a:cs typeface="Arial"/>
              </a:rPr>
              <a:t>DV</a:t>
            </a:r>
            <a:r>
              <a:rPr sz="3600" dirty="0">
                <a:solidFill>
                  <a:srgbClr val="00498E"/>
                </a:solidFill>
                <a:latin typeface="Arial"/>
                <a:cs typeface="Arial"/>
              </a:rPr>
              <a:t>D-</a:t>
            </a:r>
            <a:r>
              <a:rPr sz="3600" spc="-5" dirty="0">
                <a:solidFill>
                  <a:srgbClr val="00498E"/>
                </a:solidFill>
                <a:latin typeface="Arial"/>
                <a:cs typeface="Arial"/>
              </a:rPr>
              <a:t>Rom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114" y="1317116"/>
            <a:ext cx="469328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DVD-ROM,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Versatile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Read </a:t>
            </a:r>
            <a:r>
              <a:rPr sz="2000" dirty="0">
                <a:latin typeface="Calibri"/>
                <a:cs typeface="Calibri"/>
              </a:rPr>
              <a:t>Only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Memory, </a:t>
            </a:r>
            <a:r>
              <a:rPr sz="2000" spc="-5" dirty="0">
                <a:latin typeface="Calibri"/>
                <a:cs typeface="Calibri"/>
              </a:rPr>
              <a:t>ou </a:t>
            </a:r>
            <a:r>
              <a:rPr sz="2000" spc="-10" dirty="0">
                <a:latin typeface="Calibri"/>
                <a:cs typeface="Calibri"/>
              </a:rPr>
              <a:t>DVD </a:t>
            </a:r>
            <a:r>
              <a:rPr sz="2000" spc="-5" dirty="0">
                <a:latin typeface="Calibri"/>
                <a:cs typeface="Calibri"/>
              </a:rPr>
              <a:t>(Disco de Video Digital)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ROM (somente </a:t>
            </a:r>
            <a:r>
              <a:rPr sz="2000" spc="-5" dirty="0">
                <a:latin typeface="Calibri"/>
                <a:cs typeface="Calibri"/>
              </a:rPr>
              <a:t>leitura),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5" dirty="0">
                <a:latin typeface="Calibri"/>
                <a:cs typeface="Calibri"/>
              </a:rPr>
              <a:t>um </a:t>
            </a:r>
            <a:r>
              <a:rPr sz="2000" dirty="0">
                <a:latin typeface="Calibri"/>
                <a:cs typeface="Calibri"/>
              </a:rPr>
              <a:t>tipo de </a:t>
            </a:r>
            <a:r>
              <a:rPr sz="2000" spc="-5" dirty="0">
                <a:latin typeface="Calibri"/>
                <a:cs typeface="Calibri"/>
              </a:rPr>
              <a:t>midia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utilizado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gravação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videos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dados,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geralmente tem </a:t>
            </a:r>
            <a:r>
              <a:rPr sz="2000" dirty="0">
                <a:latin typeface="Calibri"/>
                <a:cs typeface="Calibri"/>
              </a:rPr>
              <a:t>capacidade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4,7Gb </a:t>
            </a:r>
            <a:r>
              <a:rPr sz="2000" spc="-5" dirty="0">
                <a:latin typeface="Calibri"/>
                <a:cs typeface="Calibri"/>
              </a:rPr>
              <a:t>ou </a:t>
            </a:r>
            <a:r>
              <a:rPr sz="2000" dirty="0">
                <a:latin typeface="Calibri"/>
                <a:cs typeface="Calibri"/>
              </a:rPr>
              <a:t>9Gb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(dupla-camada).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3023" y="1924811"/>
            <a:ext cx="4760975" cy="338480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63" y="137540"/>
            <a:ext cx="4448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Cabos</a:t>
            </a:r>
            <a:r>
              <a:rPr sz="3600" spc="-4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718" y="1255521"/>
            <a:ext cx="4324985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Cabos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usados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para</a:t>
            </a:r>
            <a:r>
              <a:rPr sz="2000" spc="-10" dirty="0">
                <a:latin typeface="Calibri"/>
                <a:cs typeface="Calibri"/>
              </a:rPr>
              <a:t> interligar</a:t>
            </a:r>
            <a:r>
              <a:rPr sz="2000" spc="-5" dirty="0">
                <a:latin typeface="Calibri"/>
                <a:cs typeface="Calibri"/>
              </a:rPr>
              <a:t> várias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partes </a:t>
            </a:r>
            <a:r>
              <a:rPr sz="2000" dirty="0">
                <a:latin typeface="Calibri"/>
                <a:cs typeface="Calibri"/>
              </a:rPr>
              <a:t>do </a:t>
            </a:r>
            <a:r>
              <a:rPr sz="2000" spc="-25" dirty="0">
                <a:latin typeface="Calibri"/>
                <a:cs typeface="Calibri"/>
              </a:rPr>
              <a:t>computador. </a:t>
            </a:r>
            <a:r>
              <a:rPr sz="2000" spc="-10" dirty="0">
                <a:latin typeface="Calibri"/>
                <a:cs typeface="Calibri"/>
              </a:rPr>
              <a:t>Podemos </a:t>
            </a:r>
            <a:r>
              <a:rPr sz="2000" spc="-5" dirty="0">
                <a:latin typeface="Calibri"/>
                <a:cs typeface="Calibri"/>
              </a:rPr>
              <a:t>citar </a:t>
            </a:r>
            <a:r>
              <a:rPr sz="2000" spc="10" dirty="0">
                <a:latin typeface="Calibri"/>
                <a:cs typeface="Calibri"/>
              </a:rPr>
              <a:t>os 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cabos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externos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(para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conectar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periféricos), </a:t>
            </a:r>
            <a:r>
              <a:rPr sz="2000" spc="-5" dirty="0">
                <a:latin typeface="Calibri"/>
                <a:cs typeface="Calibri"/>
              </a:rPr>
              <a:t>como os do </a:t>
            </a:r>
            <a:r>
              <a:rPr sz="2000" spc="-10" dirty="0">
                <a:latin typeface="Calibri"/>
                <a:cs typeface="Calibri"/>
              </a:rPr>
              <a:t>teclado, mouse,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impressora, </a:t>
            </a:r>
            <a:r>
              <a:rPr sz="2000" spc="-30" dirty="0">
                <a:latin typeface="Calibri"/>
                <a:cs typeface="Calibri"/>
              </a:rPr>
              <a:t>monitor. </a:t>
            </a:r>
            <a:r>
              <a:rPr sz="2000" spc="-10" dirty="0">
                <a:latin typeface="Calibri"/>
                <a:cs typeface="Calibri"/>
              </a:rPr>
              <a:t>Existem </a:t>
            </a:r>
            <a:r>
              <a:rPr sz="2000" spc="-5" dirty="0">
                <a:latin typeface="Calibri"/>
                <a:cs typeface="Calibri"/>
              </a:rPr>
              <a:t>também os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cabos internos, ou seja, que ficam </a:t>
            </a:r>
            <a:r>
              <a:rPr sz="2000" spc="-10" dirty="0">
                <a:latin typeface="Calibri"/>
                <a:cs typeface="Calibri"/>
              </a:rPr>
              <a:t>dentro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computador.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5" dirty="0">
                <a:latin typeface="Calibri"/>
                <a:cs typeface="Calibri"/>
              </a:rPr>
              <a:t> eles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citamos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10" dirty="0">
                <a:latin typeface="Calibri"/>
                <a:cs typeface="Calibri"/>
              </a:rPr>
              <a:t>os 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cabos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usados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ligar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disco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rígido,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drives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CD-ROM,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drives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DVD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gravadores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 DVDs.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0723" y="3236976"/>
            <a:ext cx="3854196" cy="24262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5652" y="678180"/>
            <a:ext cx="3835907" cy="234543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154940"/>
            <a:ext cx="4244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Conexões</a:t>
            </a:r>
            <a:r>
              <a:rPr sz="3600" spc="-6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traseiras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49476"/>
            <a:ext cx="3486785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É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conhecer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conectores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traseira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25" dirty="0">
                <a:latin typeface="Calibri"/>
                <a:cs typeface="Calibri"/>
              </a:rPr>
              <a:t> computador.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Existem conectores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para:</a:t>
            </a:r>
            <a:endParaRPr sz="2000">
              <a:latin typeface="Calibri"/>
              <a:cs typeface="Calibri"/>
            </a:endParaRPr>
          </a:p>
          <a:p>
            <a:pPr marL="196850" indent="-184785">
              <a:lnSpc>
                <a:spcPct val="100000"/>
              </a:lnSpc>
              <a:buChar char="*"/>
              <a:tabLst>
                <a:tab pos="197485" algn="l"/>
              </a:tabLst>
            </a:pPr>
            <a:r>
              <a:rPr sz="2000" dirty="0">
                <a:latin typeface="Calibri"/>
                <a:cs typeface="Calibri"/>
              </a:rPr>
              <a:t>Mouse</a:t>
            </a:r>
            <a:endParaRPr sz="2000">
              <a:latin typeface="Calibri"/>
              <a:cs typeface="Calibri"/>
            </a:endParaRPr>
          </a:p>
          <a:p>
            <a:pPr marL="196850" indent="-184785">
              <a:lnSpc>
                <a:spcPct val="100000"/>
              </a:lnSpc>
              <a:buChar char="*"/>
              <a:tabLst>
                <a:tab pos="197485" algn="l"/>
              </a:tabLst>
            </a:pPr>
            <a:r>
              <a:rPr sz="2000" spc="-30" dirty="0">
                <a:latin typeface="Calibri"/>
                <a:cs typeface="Calibri"/>
              </a:rPr>
              <a:t>Teclado</a:t>
            </a:r>
            <a:endParaRPr sz="2000">
              <a:latin typeface="Calibri"/>
              <a:cs typeface="Calibri"/>
            </a:endParaRPr>
          </a:p>
          <a:p>
            <a:pPr marL="196850" indent="-184785">
              <a:lnSpc>
                <a:spcPct val="100000"/>
              </a:lnSpc>
              <a:buChar char="*"/>
              <a:tabLst>
                <a:tab pos="197485" algn="l"/>
              </a:tabLst>
            </a:pPr>
            <a:r>
              <a:rPr sz="2000" spc="-15" dirty="0">
                <a:latin typeface="Calibri"/>
                <a:cs typeface="Calibri"/>
              </a:rPr>
              <a:t>Paralela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(para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impressora)</a:t>
            </a:r>
            <a:endParaRPr sz="2000">
              <a:latin typeface="Calibri"/>
              <a:cs typeface="Calibri"/>
            </a:endParaRPr>
          </a:p>
          <a:p>
            <a:pPr marL="196850" indent="-184785">
              <a:lnSpc>
                <a:spcPct val="100000"/>
              </a:lnSpc>
              <a:buChar char="*"/>
              <a:tabLst>
                <a:tab pos="197485" algn="l"/>
              </a:tabLst>
            </a:pPr>
            <a:r>
              <a:rPr sz="2000" spc="-5" dirty="0">
                <a:latin typeface="Calibri"/>
                <a:cs typeface="Calibri"/>
              </a:rPr>
              <a:t>Vídeo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(para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monitor)</a:t>
            </a:r>
            <a:endParaRPr sz="2000">
              <a:latin typeface="Calibri"/>
              <a:cs typeface="Calibri"/>
            </a:endParaRPr>
          </a:p>
          <a:p>
            <a:pPr marL="196850" indent="-184785">
              <a:lnSpc>
                <a:spcPct val="100000"/>
              </a:lnSpc>
              <a:buChar char="*"/>
              <a:tabLst>
                <a:tab pos="197485" algn="l"/>
              </a:tabLst>
            </a:pPr>
            <a:r>
              <a:rPr sz="2000" spc="-5" dirty="0">
                <a:latin typeface="Calibri"/>
                <a:cs typeface="Calibri"/>
              </a:rPr>
              <a:t>Som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(caixas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som,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etc)</a:t>
            </a:r>
            <a:endParaRPr sz="2000">
              <a:latin typeface="Calibri"/>
              <a:cs typeface="Calibri"/>
            </a:endParaRPr>
          </a:p>
          <a:p>
            <a:pPr marL="196850" indent="-184785">
              <a:lnSpc>
                <a:spcPct val="100000"/>
              </a:lnSpc>
              <a:buChar char="*"/>
              <a:tabLst>
                <a:tab pos="197485" algn="l"/>
              </a:tabLst>
            </a:pPr>
            <a:r>
              <a:rPr sz="2000" spc="-10" dirty="0">
                <a:latin typeface="Calibri"/>
                <a:cs typeface="Calibri"/>
              </a:rPr>
              <a:t>Joystick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(para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jogos)</a:t>
            </a:r>
            <a:endParaRPr sz="2000">
              <a:latin typeface="Calibri"/>
              <a:cs typeface="Calibri"/>
            </a:endParaRPr>
          </a:p>
          <a:p>
            <a:pPr marL="196850" indent="-184785">
              <a:lnSpc>
                <a:spcPct val="100000"/>
              </a:lnSpc>
              <a:buChar char="*"/>
              <a:tabLst>
                <a:tab pos="197485" algn="l"/>
              </a:tabLst>
            </a:pPr>
            <a:r>
              <a:rPr sz="2000" dirty="0">
                <a:latin typeface="Calibri"/>
                <a:cs typeface="Calibri"/>
              </a:rPr>
              <a:t>USB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(scanners,</a:t>
            </a:r>
            <a:r>
              <a:rPr sz="2000" spc="-10" dirty="0">
                <a:latin typeface="Calibri"/>
                <a:cs typeface="Calibri"/>
              </a:rPr>
              <a:t> câmeras,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etc)</a:t>
            </a:r>
            <a:endParaRPr sz="2000">
              <a:latin typeface="Calibri"/>
              <a:cs typeface="Calibri"/>
            </a:endParaRPr>
          </a:p>
          <a:p>
            <a:pPr marL="196850" indent="-184785">
              <a:lnSpc>
                <a:spcPct val="100000"/>
              </a:lnSpc>
              <a:spcBef>
                <a:spcPts val="5"/>
              </a:spcBef>
              <a:buChar char="*"/>
              <a:tabLst>
                <a:tab pos="197485" algn="l"/>
              </a:tabLst>
            </a:pPr>
            <a:r>
              <a:rPr sz="2000" spc="-5" dirty="0">
                <a:latin typeface="Calibri"/>
                <a:cs typeface="Calibri"/>
              </a:rPr>
              <a:t>Seriais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(periféricos</a:t>
            </a:r>
            <a:r>
              <a:rPr sz="2000" spc="-5" dirty="0">
                <a:latin typeface="Calibri"/>
                <a:cs typeface="Calibri"/>
              </a:rPr>
              <a:t> antigos)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 marR="16192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Nos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PCs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atuais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esses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conectores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 coloridos, facilitando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sua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identificação.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567" y="754380"/>
            <a:ext cx="4146803" cy="515721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611" y="870203"/>
            <a:ext cx="8742045" cy="4308475"/>
            <a:chOff x="324611" y="870203"/>
            <a:chExt cx="8742045" cy="4308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611" y="870203"/>
              <a:ext cx="8741664" cy="43083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19" y="934211"/>
              <a:ext cx="8558784" cy="41254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9569" y="915161"/>
              <a:ext cx="8597265" cy="4163695"/>
            </a:xfrm>
            <a:custGeom>
              <a:avLst/>
              <a:gdLst/>
              <a:ahLst/>
              <a:cxnLst/>
              <a:rect l="l" t="t" r="r" b="b"/>
              <a:pathLst>
                <a:path w="8597265" h="4163695">
                  <a:moveTo>
                    <a:pt x="0" y="4163567"/>
                  </a:moveTo>
                  <a:lnTo>
                    <a:pt x="8596884" y="4163567"/>
                  </a:lnTo>
                  <a:lnTo>
                    <a:pt x="8596884" y="0"/>
                  </a:lnTo>
                  <a:lnTo>
                    <a:pt x="0" y="0"/>
                  </a:lnTo>
                  <a:lnTo>
                    <a:pt x="0" y="416356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8163" y="137540"/>
            <a:ext cx="4448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Cabos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63" y="137540"/>
            <a:ext cx="4448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Cabos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4611" y="870203"/>
            <a:ext cx="8597265" cy="4328160"/>
            <a:chOff x="324611" y="870203"/>
            <a:chExt cx="8597265" cy="4328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611" y="870203"/>
              <a:ext cx="8596884" cy="4328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19" y="934211"/>
              <a:ext cx="8414004" cy="414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9569" y="915161"/>
              <a:ext cx="8452485" cy="4183379"/>
            </a:xfrm>
            <a:custGeom>
              <a:avLst/>
              <a:gdLst/>
              <a:ahLst/>
              <a:cxnLst/>
              <a:rect l="l" t="t" r="r" b="b"/>
              <a:pathLst>
                <a:path w="8452485" h="4183379">
                  <a:moveTo>
                    <a:pt x="0" y="4183379"/>
                  </a:moveTo>
                  <a:lnTo>
                    <a:pt x="8452104" y="4183379"/>
                  </a:lnTo>
                  <a:lnTo>
                    <a:pt x="8452104" y="0"/>
                  </a:lnTo>
                  <a:lnTo>
                    <a:pt x="0" y="0"/>
                  </a:lnTo>
                  <a:lnTo>
                    <a:pt x="0" y="418337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63" y="137540"/>
            <a:ext cx="4448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Cabos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4611" y="870203"/>
            <a:ext cx="8597265" cy="4328160"/>
            <a:chOff x="324611" y="870203"/>
            <a:chExt cx="8597265" cy="4328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611" y="870203"/>
              <a:ext cx="8596884" cy="4328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19" y="934211"/>
              <a:ext cx="8414004" cy="4145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9569" y="915161"/>
              <a:ext cx="8452485" cy="4183379"/>
            </a:xfrm>
            <a:custGeom>
              <a:avLst/>
              <a:gdLst/>
              <a:ahLst/>
              <a:cxnLst/>
              <a:rect l="l" t="t" r="r" b="b"/>
              <a:pathLst>
                <a:path w="8452485" h="4183379">
                  <a:moveTo>
                    <a:pt x="0" y="4183379"/>
                  </a:moveTo>
                  <a:lnTo>
                    <a:pt x="8452104" y="4183379"/>
                  </a:lnTo>
                  <a:lnTo>
                    <a:pt x="8452104" y="0"/>
                  </a:lnTo>
                  <a:lnTo>
                    <a:pt x="0" y="0"/>
                  </a:lnTo>
                  <a:lnTo>
                    <a:pt x="0" y="418337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4611" y="1046988"/>
            <a:ext cx="8475345" cy="3520440"/>
            <a:chOff x="324611" y="1046988"/>
            <a:chExt cx="8475345" cy="3520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611" y="1046988"/>
              <a:ext cx="8474964" cy="3520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619" y="1110996"/>
              <a:ext cx="8292083" cy="33375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9569" y="1091946"/>
              <a:ext cx="8330565" cy="3375660"/>
            </a:xfrm>
            <a:custGeom>
              <a:avLst/>
              <a:gdLst/>
              <a:ahLst/>
              <a:cxnLst/>
              <a:rect l="l" t="t" r="r" b="b"/>
              <a:pathLst>
                <a:path w="8330565" h="3375660">
                  <a:moveTo>
                    <a:pt x="0" y="3375659"/>
                  </a:moveTo>
                  <a:lnTo>
                    <a:pt x="8330183" y="3375659"/>
                  </a:lnTo>
                  <a:lnTo>
                    <a:pt x="8330183" y="0"/>
                  </a:lnTo>
                  <a:lnTo>
                    <a:pt x="0" y="0"/>
                  </a:lnTo>
                  <a:lnTo>
                    <a:pt x="0" y="337565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9184" y="870203"/>
            <a:ext cx="8470900" cy="4391025"/>
            <a:chOff x="329184" y="870203"/>
            <a:chExt cx="8470900" cy="4391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" y="870203"/>
              <a:ext cx="8470392" cy="43906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92" y="934211"/>
              <a:ext cx="8287511" cy="42077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4142" y="915161"/>
              <a:ext cx="8326120" cy="4246245"/>
            </a:xfrm>
            <a:custGeom>
              <a:avLst/>
              <a:gdLst/>
              <a:ahLst/>
              <a:cxnLst/>
              <a:rect l="l" t="t" r="r" b="b"/>
              <a:pathLst>
                <a:path w="8326120" h="4246245">
                  <a:moveTo>
                    <a:pt x="0" y="4245864"/>
                  </a:moveTo>
                  <a:lnTo>
                    <a:pt x="8325611" y="4245864"/>
                  </a:lnTo>
                  <a:lnTo>
                    <a:pt x="8325611" y="0"/>
                  </a:lnTo>
                  <a:lnTo>
                    <a:pt x="0" y="0"/>
                  </a:lnTo>
                  <a:lnTo>
                    <a:pt x="0" y="424586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5447" y="673608"/>
            <a:ext cx="8930640" cy="5191125"/>
            <a:chOff x="155447" y="673608"/>
            <a:chExt cx="8930640" cy="5191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47" y="673608"/>
              <a:ext cx="8930640" cy="51907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5" y="737616"/>
              <a:ext cx="8747760" cy="50078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0405" y="718566"/>
              <a:ext cx="8785860" cy="5046345"/>
            </a:xfrm>
            <a:custGeom>
              <a:avLst/>
              <a:gdLst/>
              <a:ahLst/>
              <a:cxnLst/>
              <a:rect l="l" t="t" r="r" b="b"/>
              <a:pathLst>
                <a:path w="8785860" h="5046345">
                  <a:moveTo>
                    <a:pt x="0" y="5045963"/>
                  </a:moveTo>
                  <a:lnTo>
                    <a:pt x="8785860" y="5045963"/>
                  </a:lnTo>
                  <a:lnTo>
                    <a:pt x="8785860" y="0"/>
                  </a:lnTo>
                  <a:lnTo>
                    <a:pt x="0" y="0"/>
                  </a:lnTo>
                  <a:lnTo>
                    <a:pt x="0" y="504596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3672" y="888491"/>
            <a:ext cx="8143240" cy="4312920"/>
            <a:chOff x="423672" y="888491"/>
            <a:chExt cx="8143240" cy="431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888491"/>
              <a:ext cx="8142732" cy="4312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" y="952499"/>
              <a:ext cx="7959852" cy="41300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8630" y="933449"/>
              <a:ext cx="7998459" cy="4168140"/>
            </a:xfrm>
            <a:custGeom>
              <a:avLst/>
              <a:gdLst/>
              <a:ahLst/>
              <a:cxnLst/>
              <a:rect l="l" t="t" r="r" b="b"/>
              <a:pathLst>
                <a:path w="7998459" h="4168140">
                  <a:moveTo>
                    <a:pt x="0" y="4168140"/>
                  </a:moveTo>
                  <a:lnTo>
                    <a:pt x="7997952" y="4168140"/>
                  </a:lnTo>
                  <a:lnTo>
                    <a:pt x="7997952" y="0"/>
                  </a:lnTo>
                  <a:lnTo>
                    <a:pt x="0" y="0"/>
                  </a:lnTo>
                  <a:lnTo>
                    <a:pt x="0" y="416814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4819" y="762000"/>
            <a:ext cx="8237220" cy="4407535"/>
            <a:chOff x="464819" y="762000"/>
            <a:chExt cx="8237220" cy="4407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867" y="765047"/>
              <a:ext cx="8231124" cy="44013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7867" y="765047"/>
              <a:ext cx="8231505" cy="4401820"/>
            </a:xfrm>
            <a:custGeom>
              <a:avLst/>
              <a:gdLst/>
              <a:ahLst/>
              <a:cxnLst/>
              <a:rect l="l" t="t" r="r" b="b"/>
              <a:pathLst>
                <a:path w="8231505" h="4401820">
                  <a:moveTo>
                    <a:pt x="0" y="4401312"/>
                  </a:moveTo>
                  <a:lnTo>
                    <a:pt x="8231124" y="4401312"/>
                  </a:lnTo>
                  <a:lnTo>
                    <a:pt x="8231124" y="0"/>
                  </a:lnTo>
                  <a:lnTo>
                    <a:pt x="0" y="0"/>
                  </a:lnTo>
                  <a:lnTo>
                    <a:pt x="0" y="4401312"/>
                  </a:lnTo>
                  <a:close/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46303" y="775208"/>
            <a:ext cx="6600190" cy="4215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latin typeface="Calibri"/>
                <a:cs typeface="Calibri"/>
              </a:rPr>
              <a:t>CRITÉRIOS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45" dirty="0">
                <a:latin typeface="Calibri"/>
                <a:cs typeface="Calibri"/>
              </a:rPr>
              <a:t>AVALIAÇÃO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Calibri"/>
              <a:cs typeface="Calibri"/>
            </a:endParaRPr>
          </a:p>
          <a:p>
            <a:pPr marL="584200" indent="-5721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584200" algn="l"/>
                <a:tab pos="584835" algn="l"/>
              </a:tabLst>
            </a:pPr>
            <a:r>
              <a:rPr sz="3200" b="1" spc="-5" dirty="0">
                <a:latin typeface="Calibri"/>
                <a:cs typeface="Calibri"/>
              </a:rPr>
              <a:t>TRABALHO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EM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EQUIPE</a:t>
            </a:r>
            <a:endParaRPr sz="3200">
              <a:latin typeface="Calibri"/>
              <a:cs typeface="Calibri"/>
            </a:endParaRPr>
          </a:p>
          <a:p>
            <a:pPr marL="584200" marR="5080" indent="-572135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584200" algn="l"/>
                <a:tab pos="584835" algn="l"/>
              </a:tabLst>
            </a:pPr>
            <a:r>
              <a:rPr sz="3200" b="1" dirty="0">
                <a:latin typeface="Calibri"/>
                <a:cs typeface="Calibri"/>
              </a:rPr>
              <a:t>USO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35" dirty="0">
                <a:latin typeface="Calibri"/>
                <a:cs typeface="Calibri"/>
              </a:rPr>
              <a:t>DA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BANCADA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FERRAMENTAS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DIVERSAS</a:t>
            </a:r>
            <a:endParaRPr sz="3200">
              <a:latin typeface="Calibri"/>
              <a:cs typeface="Calibri"/>
            </a:endParaRPr>
          </a:p>
          <a:p>
            <a:pPr marL="584200" marR="165100" indent="-572135">
              <a:lnSpc>
                <a:spcPct val="100000"/>
              </a:lnSpc>
              <a:spcBef>
                <a:spcPts val="1080"/>
              </a:spcBef>
              <a:buFont typeface="Arial MT"/>
              <a:buChar char="•"/>
              <a:tabLst>
                <a:tab pos="584200" algn="l"/>
                <a:tab pos="584835" algn="l"/>
              </a:tabLst>
            </a:pPr>
            <a:r>
              <a:rPr sz="3200" b="1" spc="-15" dirty="0">
                <a:latin typeface="Calibri"/>
                <a:cs typeface="Calibri"/>
              </a:rPr>
              <a:t>ORGANIZAÇÃO </a:t>
            </a:r>
            <a:r>
              <a:rPr sz="3200" b="1" spc="-5" dirty="0">
                <a:latin typeface="Calibri"/>
                <a:cs typeface="Calibri"/>
              </a:rPr>
              <a:t>GERAL </a:t>
            </a:r>
            <a:r>
              <a:rPr sz="3200" b="1" dirty="0">
                <a:latin typeface="Calibri"/>
                <a:cs typeface="Calibri"/>
              </a:rPr>
              <a:t>NO INÍCIO E </a:t>
            </a:r>
            <a:r>
              <a:rPr sz="3200" b="1" spc="-7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TÉRMINO DOS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TRABALHOS</a:t>
            </a:r>
            <a:endParaRPr sz="3200">
              <a:latin typeface="Calibri"/>
              <a:cs typeface="Calibri"/>
            </a:endParaRPr>
          </a:p>
          <a:p>
            <a:pPr marL="584200" indent="-572135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584200" algn="l"/>
                <a:tab pos="584835" algn="l"/>
              </a:tabLst>
            </a:pPr>
            <a:r>
              <a:rPr sz="3200" b="1" spc="-15" dirty="0">
                <a:latin typeface="Calibri"/>
                <a:cs typeface="Calibri"/>
              </a:rPr>
              <a:t>PONTUALIDADE</a:t>
            </a:r>
            <a:r>
              <a:rPr sz="3200" b="1" spc="-4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E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FREQÜÊNCIA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9663" y="992123"/>
            <a:ext cx="8303259" cy="4064635"/>
            <a:chOff x="359663" y="992123"/>
            <a:chExt cx="8303259" cy="4064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663" y="992123"/>
              <a:ext cx="8302752" cy="40645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1" y="1056132"/>
              <a:ext cx="8119872" cy="38816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4621" y="1037082"/>
              <a:ext cx="8158480" cy="3919854"/>
            </a:xfrm>
            <a:custGeom>
              <a:avLst/>
              <a:gdLst/>
              <a:ahLst/>
              <a:cxnLst/>
              <a:rect l="l" t="t" r="r" b="b"/>
              <a:pathLst>
                <a:path w="8158480" h="3919854">
                  <a:moveTo>
                    <a:pt x="0" y="3919728"/>
                  </a:moveTo>
                  <a:lnTo>
                    <a:pt x="8157972" y="3919728"/>
                  </a:lnTo>
                  <a:lnTo>
                    <a:pt x="8157972" y="0"/>
                  </a:lnTo>
                  <a:lnTo>
                    <a:pt x="0" y="0"/>
                  </a:lnTo>
                  <a:lnTo>
                    <a:pt x="0" y="391972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9683" y="870203"/>
            <a:ext cx="8183880" cy="4541520"/>
            <a:chOff x="519683" y="870203"/>
            <a:chExt cx="8183880" cy="4541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683" y="870203"/>
              <a:ext cx="8183880" cy="45415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691" y="934211"/>
              <a:ext cx="8001000" cy="43586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4641" y="915161"/>
              <a:ext cx="8039100" cy="4396740"/>
            </a:xfrm>
            <a:custGeom>
              <a:avLst/>
              <a:gdLst/>
              <a:ahLst/>
              <a:cxnLst/>
              <a:rect l="l" t="t" r="r" b="b"/>
              <a:pathLst>
                <a:path w="8039100" h="4396740">
                  <a:moveTo>
                    <a:pt x="0" y="4396740"/>
                  </a:moveTo>
                  <a:lnTo>
                    <a:pt x="8039100" y="4396740"/>
                  </a:lnTo>
                  <a:lnTo>
                    <a:pt x="8039100" y="0"/>
                  </a:lnTo>
                  <a:lnTo>
                    <a:pt x="0" y="0"/>
                  </a:lnTo>
                  <a:lnTo>
                    <a:pt x="0" y="439674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9663" y="754380"/>
            <a:ext cx="8316595" cy="5013960"/>
            <a:chOff x="359663" y="754380"/>
            <a:chExt cx="8316595" cy="5013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663" y="754380"/>
              <a:ext cx="8316468" cy="50139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1" y="818388"/>
              <a:ext cx="8133588" cy="48310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4621" y="799338"/>
              <a:ext cx="8171815" cy="4869180"/>
            </a:xfrm>
            <a:custGeom>
              <a:avLst/>
              <a:gdLst/>
              <a:ahLst/>
              <a:cxnLst/>
              <a:rect l="l" t="t" r="r" b="b"/>
              <a:pathLst>
                <a:path w="8171815" h="4869180">
                  <a:moveTo>
                    <a:pt x="0" y="4869180"/>
                  </a:moveTo>
                  <a:lnTo>
                    <a:pt x="8171688" y="4869180"/>
                  </a:lnTo>
                  <a:lnTo>
                    <a:pt x="8171688" y="0"/>
                  </a:lnTo>
                  <a:lnTo>
                    <a:pt x="0" y="0"/>
                  </a:lnTo>
                  <a:lnTo>
                    <a:pt x="0" y="486918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1000" y="760476"/>
            <a:ext cx="8539480" cy="4040504"/>
            <a:chOff x="381000" y="760476"/>
            <a:chExt cx="8539480" cy="4040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760476"/>
              <a:ext cx="8538972" cy="4040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007" y="824483"/>
              <a:ext cx="8356092" cy="38572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5957" y="805434"/>
              <a:ext cx="8394700" cy="3895725"/>
            </a:xfrm>
            <a:custGeom>
              <a:avLst/>
              <a:gdLst/>
              <a:ahLst/>
              <a:cxnLst/>
              <a:rect l="l" t="t" r="r" b="b"/>
              <a:pathLst>
                <a:path w="8394700" h="3895725">
                  <a:moveTo>
                    <a:pt x="0" y="3895344"/>
                  </a:moveTo>
                  <a:lnTo>
                    <a:pt x="8394192" y="3895344"/>
                  </a:lnTo>
                  <a:lnTo>
                    <a:pt x="8394192" y="0"/>
                  </a:lnTo>
                  <a:lnTo>
                    <a:pt x="0" y="0"/>
                  </a:lnTo>
                  <a:lnTo>
                    <a:pt x="0" y="389534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4255" y="716280"/>
            <a:ext cx="8069580" cy="5076825"/>
            <a:chOff x="524255" y="716280"/>
            <a:chExt cx="8069580" cy="5076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5" y="716280"/>
              <a:ext cx="8069580" cy="50764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263" y="780288"/>
              <a:ext cx="7886700" cy="48935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69213" y="761238"/>
              <a:ext cx="7924800" cy="4932045"/>
            </a:xfrm>
            <a:custGeom>
              <a:avLst/>
              <a:gdLst/>
              <a:ahLst/>
              <a:cxnLst/>
              <a:rect l="l" t="t" r="r" b="b"/>
              <a:pathLst>
                <a:path w="7924800" h="4932045">
                  <a:moveTo>
                    <a:pt x="0" y="4931664"/>
                  </a:moveTo>
                  <a:lnTo>
                    <a:pt x="7924800" y="4931664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493166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4508" y="870203"/>
            <a:ext cx="8625840" cy="3876040"/>
            <a:chOff x="254508" y="870203"/>
            <a:chExt cx="8625840" cy="38760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508" y="870203"/>
              <a:ext cx="8625840" cy="38755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516" y="934212"/>
              <a:ext cx="8442960" cy="36926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9466" y="915162"/>
              <a:ext cx="8481060" cy="3731260"/>
            </a:xfrm>
            <a:custGeom>
              <a:avLst/>
              <a:gdLst/>
              <a:ahLst/>
              <a:cxnLst/>
              <a:rect l="l" t="t" r="r" b="b"/>
              <a:pathLst>
                <a:path w="8481060" h="3731260">
                  <a:moveTo>
                    <a:pt x="0" y="3730752"/>
                  </a:moveTo>
                  <a:lnTo>
                    <a:pt x="8481060" y="3730752"/>
                  </a:lnTo>
                  <a:lnTo>
                    <a:pt x="8481060" y="0"/>
                  </a:lnTo>
                  <a:lnTo>
                    <a:pt x="0" y="0"/>
                  </a:lnTo>
                  <a:lnTo>
                    <a:pt x="0" y="373075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6700" y="699514"/>
            <a:ext cx="8737600" cy="6033770"/>
            <a:chOff x="266700" y="699514"/>
            <a:chExt cx="8737600" cy="60337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" y="699514"/>
              <a:ext cx="8737092" cy="60335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707" y="763523"/>
              <a:ext cx="8554212" cy="58506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1657" y="744473"/>
              <a:ext cx="8592820" cy="5888990"/>
            </a:xfrm>
            <a:custGeom>
              <a:avLst/>
              <a:gdLst/>
              <a:ahLst/>
              <a:cxnLst/>
              <a:rect l="l" t="t" r="r" b="b"/>
              <a:pathLst>
                <a:path w="8592820" h="5888990">
                  <a:moveTo>
                    <a:pt x="0" y="5888736"/>
                  </a:moveTo>
                  <a:lnTo>
                    <a:pt x="8592312" y="5888736"/>
                  </a:lnTo>
                  <a:lnTo>
                    <a:pt x="8592312" y="0"/>
                  </a:lnTo>
                  <a:lnTo>
                    <a:pt x="0" y="0"/>
                  </a:lnTo>
                  <a:lnTo>
                    <a:pt x="0" y="588873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4424" y="888491"/>
            <a:ext cx="8449310" cy="4109085"/>
            <a:chOff x="344424" y="888491"/>
            <a:chExt cx="8449310" cy="4109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24" y="888491"/>
              <a:ext cx="8449056" cy="41087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2" y="952499"/>
              <a:ext cx="8266176" cy="39258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9382" y="933449"/>
              <a:ext cx="8304530" cy="3964304"/>
            </a:xfrm>
            <a:custGeom>
              <a:avLst/>
              <a:gdLst/>
              <a:ahLst/>
              <a:cxnLst/>
              <a:rect l="l" t="t" r="r" b="b"/>
              <a:pathLst>
                <a:path w="8304530" h="3964304">
                  <a:moveTo>
                    <a:pt x="0" y="3963924"/>
                  </a:moveTo>
                  <a:lnTo>
                    <a:pt x="8304276" y="3963924"/>
                  </a:lnTo>
                  <a:lnTo>
                    <a:pt x="8304276" y="0"/>
                  </a:lnTo>
                  <a:lnTo>
                    <a:pt x="0" y="0"/>
                  </a:lnTo>
                  <a:lnTo>
                    <a:pt x="0" y="396392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8515" y="630936"/>
            <a:ext cx="8630920" cy="5431790"/>
            <a:chOff x="318515" y="630936"/>
            <a:chExt cx="8630920" cy="54317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515" y="630936"/>
              <a:ext cx="8630412" cy="54315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523" y="694944"/>
              <a:ext cx="8447532" cy="52486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3473" y="675894"/>
              <a:ext cx="8486140" cy="5287010"/>
            </a:xfrm>
            <a:custGeom>
              <a:avLst/>
              <a:gdLst/>
              <a:ahLst/>
              <a:cxnLst/>
              <a:rect l="l" t="t" r="r" b="b"/>
              <a:pathLst>
                <a:path w="8486140" h="5287010">
                  <a:moveTo>
                    <a:pt x="0" y="5286756"/>
                  </a:moveTo>
                  <a:lnTo>
                    <a:pt x="8485632" y="5286756"/>
                  </a:lnTo>
                  <a:lnTo>
                    <a:pt x="8485632" y="0"/>
                  </a:lnTo>
                  <a:lnTo>
                    <a:pt x="0" y="0"/>
                  </a:lnTo>
                  <a:lnTo>
                    <a:pt x="0" y="528675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" y="137540"/>
            <a:ext cx="444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Cabos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Conectores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9201" y="931036"/>
            <a:ext cx="7870190" cy="4276725"/>
            <a:chOff x="719201" y="931036"/>
            <a:chExt cx="7870190" cy="4276725"/>
          </a:xfrm>
        </p:grpSpPr>
        <p:sp>
          <p:nvSpPr>
            <p:cNvPr id="4" name="object 4"/>
            <p:cNvSpPr/>
            <p:nvPr/>
          </p:nvSpPr>
          <p:spPr>
            <a:xfrm>
              <a:off x="733806" y="945641"/>
              <a:ext cx="7840980" cy="4247515"/>
            </a:xfrm>
            <a:custGeom>
              <a:avLst/>
              <a:gdLst/>
              <a:ahLst/>
              <a:cxnLst/>
              <a:rect l="l" t="t" r="r" b="b"/>
              <a:pathLst>
                <a:path w="7840980" h="4247515">
                  <a:moveTo>
                    <a:pt x="7840980" y="0"/>
                  </a:moveTo>
                  <a:lnTo>
                    <a:pt x="0" y="0"/>
                  </a:lnTo>
                  <a:lnTo>
                    <a:pt x="0" y="4247387"/>
                  </a:lnTo>
                  <a:lnTo>
                    <a:pt x="7840980" y="4247387"/>
                  </a:lnTo>
                  <a:lnTo>
                    <a:pt x="7840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3806" y="945641"/>
              <a:ext cx="7840980" cy="4247515"/>
            </a:xfrm>
            <a:custGeom>
              <a:avLst/>
              <a:gdLst/>
              <a:ahLst/>
              <a:cxnLst/>
              <a:rect l="l" t="t" r="r" b="b"/>
              <a:pathLst>
                <a:path w="7840980" h="4247515">
                  <a:moveTo>
                    <a:pt x="0" y="4247387"/>
                  </a:moveTo>
                  <a:lnTo>
                    <a:pt x="7840980" y="4247387"/>
                  </a:lnTo>
                  <a:lnTo>
                    <a:pt x="7840980" y="0"/>
                  </a:lnTo>
                  <a:lnTo>
                    <a:pt x="0" y="0"/>
                  </a:lnTo>
                  <a:lnTo>
                    <a:pt x="0" y="4247387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3805" y="945641"/>
            <a:ext cx="7840980" cy="42475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90805" marR="84455" algn="just">
              <a:lnSpc>
                <a:spcPct val="100000"/>
              </a:lnSpc>
              <a:spcBef>
                <a:spcPts val="305"/>
              </a:spcBef>
            </a:pP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O</a:t>
            </a:r>
            <a:r>
              <a:rPr sz="1800" spc="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Firewire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(também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conhecido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 como</a:t>
            </a:r>
            <a:r>
              <a:rPr sz="1800" spc="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i.Link,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 IEEE</a:t>
            </a:r>
            <a:r>
              <a:rPr sz="1800" spc="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1394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 ou</a:t>
            </a:r>
            <a:r>
              <a:rPr sz="1800" spc="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High </a:t>
            </a:r>
            <a:r>
              <a:rPr sz="1800" spc="-49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Performance Serial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Bus/HPSB)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é uma interface serial, criada pela Apple,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Inc., para computadores pessoais e aparelhos digitais de</a:t>
            </a:r>
            <a:r>
              <a:rPr sz="1800" spc="49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áudio e vídeo,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que oferece comunicações de alta velocidade e serviços de dados </a:t>
            </a:r>
            <a:r>
              <a:rPr sz="1800" spc="-10" dirty="0">
                <a:solidFill>
                  <a:srgbClr val="212121"/>
                </a:solidFill>
                <a:latin typeface="Arial MT"/>
                <a:cs typeface="Arial MT"/>
              </a:rPr>
              <a:t>em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 tempo real.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0815" y="2526792"/>
            <a:ext cx="2814828" cy="2115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908303"/>
            <a:ext cx="8302752" cy="1693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1459" y="908303"/>
            <a:ext cx="8303259" cy="169354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3200" b="1" spc="-25" dirty="0">
                <a:latin typeface="Calibri"/>
                <a:cs typeface="Calibri"/>
              </a:rPr>
              <a:t>APROVAÇÃO/FREQÜÊNCIA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</a:pPr>
            <a:r>
              <a:rPr sz="4000" b="1" spc="-15" dirty="0">
                <a:latin typeface="Calibri"/>
                <a:cs typeface="Calibri"/>
              </a:rPr>
              <a:t>FREQUÊNCIA</a:t>
            </a:r>
            <a:r>
              <a:rPr sz="4000" b="1" spc="25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=</a:t>
            </a:r>
            <a:r>
              <a:rPr sz="4000" b="1" spc="-15" dirty="0">
                <a:latin typeface="Calibri"/>
                <a:cs typeface="Calibri"/>
              </a:rPr>
              <a:t> </a:t>
            </a:r>
            <a:r>
              <a:rPr sz="4000" b="1" spc="-5" dirty="0">
                <a:latin typeface="Calibri"/>
                <a:cs typeface="Calibri"/>
              </a:rPr>
              <a:t>75%(10</a:t>
            </a:r>
            <a:r>
              <a:rPr sz="4000" b="1" spc="-25" dirty="0">
                <a:latin typeface="Calibri"/>
                <a:cs typeface="Calibri"/>
              </a:rPr>
              <a:t> </a:t>
            </a:r>
            <a:r>
              <a:rPr sz="4000" b="1" spc="-20" dirty="0">
                <a:latin typeface="Calibri"/>
                <a:cs typeface="Calibri"/>
              </a:rPr>
              <a:t>horas)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220" y="2997707"/>
            <a:ext cx="8284464" cy="18150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6220" y="2997707"/>
            <a:ext cx="8284845" cy="1815464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z="2800" b="1" spc="-10" dirty="0">
                <a:latin typeface="Calibri"/>
                <a:cs typeface="Calibri"/>
              </a:rPr>
              <a:t>ENTREGA </a:t>
            </a:r>
            <a:r>
              <a:rPr sz="2800" b="1" spc="-5" dirty="0">
                <a:latin typeface="Calibri"/>
                <a:cs typeface="Calibri"/>
              </a:rPr>
              <a:t>DOS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CERTIFICADOS</a:t>
            </a:r>
            <a:r>
              <a:rPr sz="2800" b="1" spc="5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91440" marR="1762760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latin typeface="Calibri"/>
                <a:cs typeface="Calibri"/>
              </a:rPr>
              <a:t>NO </a:t>
            </a:r>
            <a:r>
              <a:rPr sz="2800" b="1" spc="-40" dirty="0">
                <a:latin typeface="Calibri"/>
                <a:cs typeface="Calibri"/>
              </a:rPr>
              <a:t>ÚLTIMO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DIA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DO </a:t>
            </a:r>
            <a:r>
              <a:rPr sz="2800" b="1" spc="-15" dirty="0">
                <a:latin typeface="Calibri"/>
                <a:cs typeface="Calibri"/>
              </a:rPr>
              <a:t>CURSO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OU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RETIRAR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NA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-30" dirty="0">
                <a:latin typeface="Calibri"/>
                <a:cs typeface="Calibri"/>
              </a:rPr>
              <a:t>SECRETARIA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(1º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ANDAR)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4970" y="137540"/>
            <a:ext cx="576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O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Exterior</a:t>
            </a:r>
            <a:r>
              <a:rPr sz="3600" spc="-4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do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Computador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347" y="1124711"/>
            <a:ext cx="7127748" cy="4896612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3459" y="1197863"/>
            <a:ext cx="4320539" cy="3241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4970" y="183641"/>
            <a:ext cx="4799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Gabinetes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horizontais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983" y="775208"/>
            <a:ext cx="48507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tabLst>
                <a:tab pos="2127885" algn="l"/>
                <a:tab pos="4411345" algn="l"/>
              </a:tabLst>
            </a:pPr>
            <a:r>
              <a:rPr sz="2400" spc="-5" dirty="0">
                <a:latin typeface="Calibri"/>
                <a:cs typeface="Calibri"/>
              </a:rPr>
              <a:t>Muitos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computadores</a:t>
            </a:r>
            <a:r>
              <a:rPr sz="2400" spc="-5" dirty="0">
                <a:latin typeface="Calibri"/>
                <a:cs typeface="Calibri"/>
              </a:rPr>
              <a:t> possuem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gabinete </a:t>
            </a:r>
            <a:r>
              <a:rPr sz="2400" i="1" spc="-15" dirty="0">
                <a:latin typeface="Calibri"/>
                <a:cs typeface="Calibri"/>
              </a:rPr>
              <a:t>horizontal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i="1" spc="-5" dirty="0">
                <a:latin typeface="Calibri"/>
                <a:cs typeface="Calibri"/>
              </a:rPr>
              <a:t>desktop</a:t>
            </a:r>
            <a:r>
              <a:rPr sz="2400" spc="-5" dirty="0">
                <a:latin typeface="Calibri"/>
                <a:cs typeface="Calibri"/>
              </a:rPr>
              <a:t>. </a:t>
            </a:r>
            <a:r>
              <a:rPr sz="2400" spc="-10" dirty="0">
                <a:latin typeface="Calibri"/>
                <a:cs typeface="Calibri"/>
              </a:rPr>
              <a:t>Alguns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abine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es	</a:t>
            </a:r>
            <a:r>
              <a:rPr sz="2400" spc="-5" dirty="0">
                <a:latin typeface="Calibri"/>
                <a:cs typeface="Calibri"/>
              </a:rPr>
              <a:t>hori</a:t>
            </a:r>
            <a:r>
              <a:rPr sz="2400" spc="-55" dirty="0">
                <a:latin typeface="Calibri"/>
                <a:cs typeface="Calibri"/>
              </a:rPr>
              <a:t>z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ais	</a:t>
            </a:r>
            <a:r>
              <a:rPr sz="2400" spc="-5" dirty="0">
                <a:latin typeface="Calibri"/>
                <a:cs typeface="Calibri"/>
              </a:rPr>
              <a:t>são  </a:t>
            </a:r>
            <a:r>
              <a:rPr sz="2400" spc="-15" dirty="0">
                <a:latin typeface="Calibri"/>
                <a:cs typeface="Calibri"/>
              </a:rPr>
              <a:t>relativamente</a:t>
            </a:r>
            <a:r>
              <a:rPr sz="2400" spc="-10" dirty="0">
                <a:latin typeface="Calibri"/>
                <a:cs typeface="Calibri"/>
              </a:rPr>
              <a:t> grandes,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outros</a:t>
            </a:r>
            <a:r>
              <a:rPr sz="2400" spc="-5" dirty="0">
                <a:latin typeface="Calibri"/>
                <a:cs typeface="Calibri"/>
              </a:rPr>
              <a:t> são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bastante</a:t>
            </a:r>
            <a:r>
              <a:rPr sz="2400" spc="-10" dirty="0">
                <a:latin typeface="Calibri"/>
                <a:cs typeface="Calibri"/>
              </a:rPr>
              <a:t> compactos.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mostrado</a:t>
            </a:r>
            <a:r>
              <a:rPr sz="2400" spc="-5" dirty="0">
                <a:latin typeface="Calibri"/>
                <a:cs typeface="Calibri"/>
              </a:rPr>
              <a:t> 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figura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lado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 ser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bem </a:t>
            </a:r>
            <a:r>
              <a:rPr sz="2400" spc="-15" dirty="0">
                <a:latin typeface="Calibri"/>
                <a:cs typeface="Calibri"/>
              </a:rPr>
              <a:t>compacto, </a:t>
            </a:r>
            <a:r>
              <a:rPr sz="2400" dirty="0">
                <a:latin typeface="Calibri"/>
                <a:cs typeface="Calibri"/>
              </a:rPr>
              <a:t>e é </a:t>
            </a:r>
            <a:r>
              <a:rPr sz="2400" spc="-10" dirty="0">
                <a:latin typeface="Calibri"/>
                <a:cs typeface="Calibri"/>
              </a:rPr>
              <a:t>também </a:t>
            </a:r>
            <a:r>
              <a:rPr sz="2400" spc="-5" dirty="0">
                <a:latin typeface="Calibri"/>
                <a:cs typeface="Calibri"/>
              </a:rPr>
              <a:t>chamado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i="1" spc="-5" dirty="0">
                <a:latin typeface="Calibri"/>
                <a:cs typeface="Calibri"/>
              </a:rPr>
              <a:t>slim</a:t>
            </a:r>
            <a:r>
              <a:rPr sz="2400" spc="-5" dirty="0">
                <a:latin typeface="Calibri"/>
                <a:cs typeface="Calibri"/>
              </a:rPr>
              <a:t>. Muitos </a:t>
            </a:r>
            <a:r>
              <a:rPr sz="2400" spc="-15" dirty="0">
                <a:latin typeface="Calibri"/>
                <a:cs typeface="Calibri"/>
              </a:rPr>
              <a:t>gabinetes </a:t>
            </a:r>
            <a:r>
              <a:rPr sz="2400" spc="-5" dirty="0">
                <a:latin typeface="Calibri"/>
                <a:cs typeface="Calibri"/>
              </a:rPr>
              <a:t>slim </a:t>
            </a:r>
            <a:r>
              <a:rPr sz="2400" spc="-10" dirty="0">
                <a:latin typeface="Calibri"/>
                <a:cs typeface="Calibri"/>
              </a:rPr>
              <a:t>podem </a:t>
            </a:r>
            <a:r>
              <a:rPr sz="2400" spc="-5" dirty="0">
                <a:latin typeface="Calibri"/>
                <a:cs typeface="Calibri"/>
              </a:rPr>
              <a:t> ser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usados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tanto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posição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horizontal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1983" y="4067936"/>
            <a:ext cx="1668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31875" algn="l"/>
              </a:tabLst>
            </a:pPr>
            <a:r>
              <a:rPr sz="2400" spc="-10" dirty="0">
                <a:latin typeface="Calibri"/>
                <a:cs typeface="Calibri"/>
              </a:rPr>
              <a:t>como	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35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nt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7098" y="4067936"/>
            <a:ext cx="31959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0" marR="5080" indent="-762635">
              <a:lnSpc>
                <a:spcPct val="100000"/>
              </a:lnSpc>
              <a:spcBef>
                <a:spcPts val="100"/>
              </a:spcBef>
              <a:tabLst>
                <a:tab pos="1283335" algn="l"/>
                <a:tab pos="1986280" algn="l"/>
                <a:tab pos="2595880" algn="l"/>
              </a:tabLst>
            </a:pPr>
            <a:r>
              <a:rPr sz="2400" spc="-5" dirty="0">
                <a:latin typeface="Calibri"/>
                <a:cs typeface="Calibri"/>
              </a:rPr>
              <a:t>po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20" dirty="0">
                <a:latin typeface="Calibri"/>
                <a:cs typeface="Calibri"/>
              </a:rPr>
              <a:t>ç</a:t>
            </a:r>
            <a:r>
              <a:rPr sz="2400" dirty="0">
                <a:latin typeface="Calibri"/>
                <a:cs typeface="Calibri"/>
              </a:rPr>
              <a:t>ão	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.	Uma 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dirty="0">
                <a:latin typeface="Calibri"/>
                <a:cs typeface="Calibri"/>
              </a:rPr>
              <a:t>s		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abine</a:t>
            </a:r>
            <a:r>
              <a:rPr sz="2400" spc="-3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983" y="4799457"/>
            <a:ext cx="48482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compactos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normalmente</a:t>
            </a:r>
            <a:r>
              <a:rPr sz="2400" spc="-5" dirty="0">
                <a:latin typeface="Calibri"/>
                <a:cs typeface="Calibri"/>
              </a:rPr>
              <a:t> não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oferecem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espaço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expansões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internas.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8509" y="271017"/>
            <a:ext cx="541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Gabinete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slim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na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vertical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1254" y="1230629"/>
            <a:ext cx="2748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82775" algn="l"/>
              </a:tabLst>
            </a:pPr>
            <a:r>
              <a:rPr sz="2400" spc="-5" dirty="0">
                <a:latin typeface="Calibri"/>
                <a:cs typeface="Calibri"/>
              </a:rPr>
              <a:t>dissemos,	</a:t>
            </a:r>
            <a:r>
              <a:rPr sz="2400" spc="-10" dirty="0">
                <a:latin typeface="Calibri"/>
                <a:cs typeface="Calibri"/>
              </a:rPr>
              <a:t>muitos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0898" y="1596390"/>
            <a:ext cx="2548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7890" algn="l"/>
                <a:tab pos="2158365" algn="l"/>
              </a:tabLst>
            </a:pPr>
            <a:r>
              <a:rPr sz="2400" spc="-5" dirty="0">
                <a:latin typeface="Calibri"/>
                <a:cs typeface="Calibri"/>
              </a:rPr>
              <a:t>sli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pode</a:t>
            </a:r>
            <a:r>
              <a:rPr sz="2400" dirty="0">
                <a:latin typeface="Calibri"/>
                <a:cs typeface="Calibri"/>
              </a:rPr>
              <a:t>m	</a:t>
            </a:r>
            <a:r>
              <a:rPr sz="2400" spc="-5" dirty="0">
                <a:latin typeface="Calibri"/>
                <a:cs typeface="Calibri"/>
              </a:rPr>
              <a:t>ser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1983" y="1230629"/>
            <a:ext cx="1273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Como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gabinetes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alados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6117" y="1962150"/>
            <a:ext cx="2693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43965" algn="l"/>
                <a:tab pos="1737995" algn="l"/>
              </a:tabLst>
            </a:pPr>
            <a:r>
              <a:rPr sz="2400" spc="-10" dirty="0">
                <a:latin typeface="Calibri"/>
                <a:cs typeface="Calibri"/>
              </a:rPr>
              <a:t>também	</a:t>
            </a:r>
            <a:r>
              <a:rPr sz="2400" spc="-5" dirty="0">
                <a:latin typeface="Calibri"/>
                <a:cs typeface="Calibri"/>
              </a:rPr>
              <a:t>na	</a:t>
            </a:r>
            <a:r>
              <a:rPr sz="2400" spc="-10" dirty="0">
                <a:latin typeface="Calibri"/>
                <a:cs typeface="Calibri"/>
              </a:rPr>
              <a:t>posição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983" y="2327605"/>
            <a:ext cx="412877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vertical.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figura </a:t>
            </a:r>
            <a:r>
              <a:rPr sz="2400" dirty="0">
                <a:latin typeface="Calibri"/>
                <a:cs typeface="Calibri"/>
              </a:rPr>
              <a:t>ao </a:t>
            </a:r>
            <a:r>
              <a:rPr sz="2400" spc="-5" dirty="0">
                <a:latin typeface="Calibri"/>
                <a:cs typeface="Calibri"/>
              </a:rPr>
              <a:t>lado </a:t>
            </a:r>
            <a:r>
              <a:rPr sz="2400" spc="-15" dirty="0">
                <a:latin typeface="Calibri"/>
                <a:cs typeface="Calibri"/>
              </a:rPr>
              <a:t>mostra,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apenas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para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efeito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comparação,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tamanhos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um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gabinete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torre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típico</a:t>
            </a:r>
            <a:r>
              <a:rPr sz="2400" dirty="0">
                <a:latin typeface="Calibri"/>
                <a:cs typeface="Calibri"/>
              </a:rPr>
              <a:t> 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dirty="0">
                <a:latin typeface="Calibri"/>
                <a:cs typeface="Calibri"/>
              </a:rPr>
              <a:t> um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gabinete</a:t>
            </a:r>
            <a:r>
              <a:rPr sz="2400" spc="-5" dirty="0">
                <a:latin typeface="Calibri"/>
                <a:cs typeface="Calibri"/>
              </a:rPr>
              <a:t> slim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montado</a:t>
            </a:r>
            <a:r>
              <a:rPr sz="2400" spc="-5" dirty="0">
                <a:latin typeface="Calibri"/>
                <a:cs typeface="Calibri"/>
              </a:rPr>
              <a:t> na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posição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vertical.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5988" y="1373124"/>
            <a:ext cx="4468368" cy="335127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283590"/>
            <a:ext cx="208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Cas</a:t>
            </a:r>
            <a:r>
              <a:rPr sz="3600" dirty="0">
                <a:latin typeface="Arial"/>
                <a:cs typeface="Arial"/>
              </a:rPr>
              <a:t>e</a:t>
            </a:r>
            <a:r>
              <a:rPr sz="3600" spc="-5" dirty="0">
                <a:latin typeface="Arial"/>
                <a:cs typeface="Arial"/>
              </a:rPr>
              <a:t>mod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978789"/>
            <a:ext cx="509333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4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É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personalização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gabinete.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Usam </a:t>
            </a:r>
            <a:r>
              <a:rPr sz="2400" spc="-10" dirty="0">
                <a:latin typeface="Calibri"/>
                <a:cs typeface="Calibri"/>
              </a:rPr>
              <a:t>gabinetes </a:t>
            </a:r>
            <a:r>
              <a:rPr sz="2400" spc="-5" dirty="0">
                <a:latin typeface="Calibri"/>
                <a:cs typeface="Calibri"/>
              </a:rPr>
              <a:t>coloridos,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tampas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acrílico, luzes </a:t>
            </a:r>
            <a:r>
              <a:rPr sz="2400" spc="-5" dirty="0">
                <a:latin typeface="Calibri"/>
                <a:cs typeface="Calibri"/>
              </a:rPr>
              <a:t>neon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vários </a:t>
            </a:r>
            <a:r>
              <a:rPr sz="2400" spc="-5" dirty="0">
                <a:latin typeface="Calibri"/>
                <a:cs typeface="Calibri"/>
              </a:rPr>
              <a:t>LEDs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coloridos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internos.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Qualquer </a:t>
            </a:r>
            <a:r>
              <a:rPr sz="2400" spc="-5" dirty="0">
                <a:latin typeface="Calibri"/>
                <a:cs typeface="Calibri"/>
              </a:rPr>
              <a:t>pessoa que saiba </a:t>
            </a:r>
            <a:r>
              <a:rPr sz="2400" spc="-10" dirty="0">
                <a:latin typeface="Calibri"/>
                <a:cs typeface="Calibri"/>
              </a:rPr>
              <a:t>montar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tem condições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montar </a:t>
            </a:r>
            <a:r>
              <a:rPr sz="2400" spc="-5" dirty="0">
                <a:latin typeface="Calibri"/>
                <a:cs typeface="Calibri"/>
              </a:rPr>
              <a:t> um </a:t>
            </a:r>
            <a:r>
              <a:rPr sz="2400" dirty="0">
                <a:latin typeface="Calibri"/>
                <a:cs typeface="Calibri"/>
              </a:rPr>
              <a:t>PC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essas </a:t>
            </a:r>
            <a:r>
              <a:rPr sz="2400" spc="-10" dirty="0">
                <a:latin typeface="Calibri"/>
                <a:cs typeface="Calibri"/>
              </a:rPr>
              <a:t>peças </a:t>
            </a:r>
            <a:r>
              <a:rPr sz="2400" dirty="0">
                <a:latin typeface="Calibri"/>
                <a:cs typeface="Calibri"/>
              </a:rPr>
              <a:t>luminosas 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coloridas, </a:t>
            </a:r>
            <a:r>
              <a:rPr sz="2400" spc="-10" dirty="0">
                <a:latin typeface="Calibri"/>
                <a:cs typeface="Calibri"/>
              </a:rPr>
              <a:t>lembrando-se sempre </a:t>
            </a:r>
            <a:r>
              <a:rPr sz="2400" spc="-5" dirty="0">
                <a:latin typeface="Calibri"/>
                <a:cs typeface="Calibri"/>
              </a:rPr>
              <a:t>de 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respeitadas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regras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boa </a:t>
            </a:r>
            <a:r>
              <a:rPr sz="2400" spc="-15" dirty="0">
                <a:latin typeface="Calibri"/>
                <a:cs typeface="Calibri"/>
              </a:rPr>
              <a:t>refrigeração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neste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montagem.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2871" y="765048"/>
            <a:ext cx="3689604" cy="503986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08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Cas</a:t>
            </a:r>
            <a:r>
              <a:rPr sz="3600" dirty="0">
                <a:latin typeface="Arial"/>
                <a:cs typeface="Arial"/>
              </a:rPr>
              <a:t>e</a:t>
            </a:r>
            <a:r>
              <a:rPr sz="3600" spc="-5" dirty="0">
                <a:latin typeface="Arial"/>
                <a:cs typeface="Arial"/>
              </a:rPr>
              <a:t>mod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676" y="693419"/>
            <a:ext cx="5615939" cy="589940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08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Cas</a:t>
            </a:r>
            <a:r>
              <a:rPr sz="3600" dirty="0">
                <a:latin typeface="Arial"/>
                <a:cs typeface="Arial"/>
              </a:rPr>
              <a:t>e</a:t>
            </a:r>
            <a:r>
              <a:rPr sz="3600" spc="-5" dirty="0">
                <a:latin typeface="Arial"/>
                <a:cs typeface="Arial"/>
              </a:rPr>
              <a:t>mod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904" y="1053083"/>
            <a:ext cx="7776972" cy="518464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08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Cas</a:t>
            </a:r>
            <a:r>
              <a:rPr sz="3600" dirty="0">
                <a:latin typeface="Arial"/>
                <a:cs typeface="Arial"/>
              </a:rPr>
              <a:t>e</a:t>
            </a:r>
            <a:r>
              <a:rPr sz="3600" spc="-5" dirty="0">
                <a:latin typeface="Arial"/>
                <a:cs typeface="Arial"/>
              </a:rPr>
              <a:t>mod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836675"/>
            <a:ext cx="6841235" cy="547268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08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Cas</a:t>
            </a:r>
            <a:r>
              <a:rPr sz="3600" dirty="0">
                <a:latin typeface="Arial"/>
                <a:cs typeface="Arial"/>
              </a:rPr>
              <a:t>e</a:t>
            </a:r>
            <a:r>
              <a:rPr sz="3600" spc="-5" dirty="0">
                <a:latin typeface="Arial"/>
                <a:cs typeface="Arial"/>
              </a:rPr>
              <a:t>mod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693419"/>
            <a:ext cx="6408420" cy="583234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8965"/>
            <a:ext cx="208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Cas</a:t>
            </a:r>
            <a:r>
              <a:rPr sz="3600" dirty="0">
                <a:latin typeface="Arial"/>
                <a:cs typeface="Arial"/>
              </a:rPr>
              <a:t>e</a:t>
            </a:r>
            <a:r>
              <a:rPr sz="3600" spc="-5" dirty="0">
                <a:latin typeface="Arial"/>
                <a:cs typeface="Arial"/>
              </a:rPr>
              <a:t>mod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981455"/>
            <a:ext cx="6388608" cy="532790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046" y="256489"/>
            <a:ext cx="2084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Casemod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983" y="1053083"/>
            <a:ext cx="7056120" cy="52562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043" y="411861"/>
            <a:ext cx="3227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10" dirty="0">
                <a:latin typeface="Calibri"/>
                <a:cs typeface="Calibri"/>
              </a:rPr>
              <a:t>LIVROS</a:t>
            </a:r>
            <a:r>
              <a:rPr sz="3200" b="0" spc="-50" dirty="0">
                <a:latin typeface="Calibri"/>
                <a:cs typeface="Calibri"/>
              </a:rPr>
              <a:t> </a:t>
            </a:r>
            <a:r>
              <a:rPr sz="3200" b="0" spc="-5" dirty="0">
                <a:latin typeface="Calibri"/>
                <a:cs typeface="Calibri"/>
              </a:rPr>
              <a:t>SUGERIDOS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1110996"/>
            <a:ext cx="2685288" cy="26852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2652" y="1110996"/>
            <a:ext cx="2016252" cy="26852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04659" y="1110996"/>
            <a:ext cx="2095500" cy="26852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76600" y="4005071"/>
            <a:ext cx="2807207" cy="267919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440" y="292100"/>
            <a:ext cx="6758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Monitores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convencionais(CRT)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104391"/>
            <a:ext cx="3615690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524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Utilizam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uma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tecnologia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parecida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usada pelas </a:t>
            </a:r>
            <a:r>
              <a:rPr sz="2000" spc="-25" dirty="0">
                <a:latin typeface="Calibri"/>
                <a:cs typeface="Calibri"/>
              </a:rPr>
              <a:t>TVs, </a:t>
            </a:r>
            <a:r>
              <a:rPr sz="2000" dirty="0">
                <a:latin typeface="Calibri"/>
                <a:cs typeface="Calibri"/>
              </a:rPr>
              <a:t>mas 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qualidade </a:t>
            </a:r>
            <a:r>
              <a:rPr sz="2000" spc="-5" dirty="0">
                <a:latin typeface="Calibri"/>
                <a:cs typeface="Calibri"/>
              </a:rPr>
              <a:t>da imagem </a:t>
            </a:r>
            <a:r>
              <a:rPr sz="2000" dirty="0">
                <a:latin typeface="Calibri"/>
                <a:cs typeface="Calibri"/>
              </a:rPr>
              <a:t>é </a:t>
            </a:r>
            <a:r>
              <a:rPr sz="2000" spc="-10" dirty="0">
                <a:latin typeface="Calibri"/>
                <a:cs typeface="Calibri"/>
              </a:rPr>
              <a:t>muito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melhor.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Ex: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monitores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telas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14"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(14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polegadas),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15",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17",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19",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Calibri"/>
              <a:cs typeface="Calibri"/>
            </a:endParaRPr>
          </a:p>
          <a:p>
            <a:pPr marL="12700" marR="167640">
              <a:lnSpc>
                <a:spcPct val="99800"/>
              </a:lnSpc>
            </a:pPr>
            <a:r>
              <a:rPr sz="2000" spc="-5" dirty="0">
                <a:latin typeface="Wingdings"/>
                <a:cs typeface="Wingdings"/>
              </a:rPr>
              <a:t></a:t>
            </a:r>
            <a:r>
              <a:rPr sz="2000" spc="-5" dirty="0">
                <a:latin typeface="Calibri"/>
                <a:cs typeface="Calibri"/>
              </a:rPr>
              <a:t>Quanto maior </a:t>
            </a:r>
            <a:r>
              <a:rPr sz="2000" dirty="0">
                <a:latin typeface="Calibri"/>
                <a:cs typeface="Calibri"/>
              </a:rPr>
              <a:t>é o </a:t>
            </a:r>
            <a:r>
              <a:rPr sz="2000" spc="-5" dirty="0">
                <a:latin typeface="Calibri"/>
                <a:cs typeface="Calibri"/>
              </a:rPr>
              <a:t>tamanho de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monitor,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 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seu </a:t>
            </a:r>
            <a:r>
              <a:rPr sz="2000" spc="-15" dirty="0">
                <a:latin typeface="Calibri"/>
                <a:cs typeface="Calibri"/>
              </a:rPr>
              <a:t>preço,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assim como </a:t>
            </a:r>
            <a:r>
              <a:rPr sz="2000" spc="-10" dirty="0">
                <a:latin typeface="Calibri"/>
                <a:cs typeface="Calibri"/>
              </a:rPr>
              <a:t>ocorre </a:t>
            </a:r>
            <a:r>
              <a:rPr sz="2000" spc="-5" dirty="0">
                <a:latin typeface="Calibri"/>
                <a:cs typeface="Calibri"/>
              </a:rPr>
              <a:t>com os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televisores.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5928" y="908303"/>
            <a:ext cx="4876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39" y="370713"/>
            <a:ext cx="7775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Monitores LCD( </a:t>
            </a:r>
            <a:r>
              <a:rPr sz="3600" b="0" dirty="0">
                <a:solidFill>
                  <a:srgbClr val="00498E"/>
                </a:solidFill>
                <a:latin typeface="Arial MT"/>
                <a:cs typeface="Arial MT"/>
              </a:rPr>
              <a:t>liquid</a:t>
            </a:r>
            <a:r>
              <a:rPr sz="3600" b="0" spc="-2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600" b="0" dirty="0">
                <a:solidFill>
                  <a:srgbClr val="00498E"/>
                </a:solidFill>
                <a:latin typeface="Arial MT"/>
                <a:cs typeface="Arial MT"/>
              </a:rPr>
              <a:t>crystal</a:t>
            </a:r>
            <a:r>
              <a:rPr sz="3600" b="0" spc="-5" dirty="0">
                <a:solidFill>
                  <a:srgbClr val="00498E"/>
                </a:solidFill>
                <a:latin typeface="Arial MT"/>
                <a:cs typeface="Arial MT"/>
              </a:rPr>
              <a:t> </a:t>
            </a:r>
            <a:r>
              <a:rPr sz="3600" b="0" dirty="0">
                <a:solidFill>
                  <a:srgbClr val="00498E"/>
                </a:solidFill>
                <a:latin typeface="Arial MT"/>
                <a:cs typeface="Arial MT"/>
              </a:rPr>
              <a:t>display)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972" y="1354328"/>
            <a:ext cx="696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Possuem </a:t>
            </a:r>
            <a:r>
              <a:rPr sz="2400" spc="-5" dirty="0">
                <a:latin typeface="Calibri"/>
                <a:cs typeface="Calibri"/>
              </a:rPr>
              <a:t>uma qualidade de imagem </a:t>
            </a:r>
            <a:r>
              <a:rPr sz="2400" dirty="0">
                <a:latin typeface="Calibri"/>
                <a:cs typeface="Calibri"/>
              </a:rPr>
              <a:t>ainda </a:t>
            </a:r>
            <a:r>
              <a:rPr sz="2400" spc="-30" dirty="0">
                <a:latin typeface="Calibri"/>
                <a:cs typeface="Calibri"/>
              </a:rPr>
              <a:t>melhor,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extremamente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compactos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leves.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972" y="5012258"/>
            <a:ext cx="84118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LCD </a:t>
            </a:r>
            <a:r>
              <a:rPr sz="2400" spc="-15" dirty="0">
                <a:latin typeface="Calibri"/>
                <a:cs typeface="Calibri"/>
              </a:rPr>
              <a:t>consiste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dirty="0">
                <a:latin typeface="Calibri"/>
                <a:cs typeface="Calibri"/>
              </a:rPr>
              <a:t>líquido </a:t>
            </a:r>
            <a:r>
              <a:rPr sz="2400" spc="-5" dirty="0">
                <a:latin typeface="Calibri"/>
                <a:cs typeface="Calibri"/>
              </a:rPr>
              <a:t>polarizador da </a:t>
            </a:r>
            <a:r>
              <a:rPr sz="2400" dirty="0">
                <a:latin typeface="Calibri"/>
                <a:cs typeface="Calibri"/>
              </a:rPr>
              <a:t>luz, </a:t>
            </a:r>
            <a:r>
              <a:rPr sz="2400" spc="-10" dirty="0">
                <a:latin typeface="Calibri"/>
                <a:cs typeface="Calibri"/>
              </a:rPr>
              <a:t>eletricamente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controlado,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encontra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comprimido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dentro</a:t>
            </a:r>
            <a:r>
              <a:rPr sz="2400" spc="-5" dirty="0">
                <a:latin typeface="Calibri"/>
                <a:cs typeface="Calibri"/>
              </a:rPr>
              <a:t> 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celas</a:t>
            </a:r>
            <a:r>
              <a:rPr sz="2400" spc="-15" dirty="0">
                <a:latin typeface="Calibri"/>
                <a:cs typeface="Calibri"/>
              </a:rPr>
              <a:t> entre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duas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lâminas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transparentes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polarizadoras.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196" y="2276855"/>
            <a:ext cx="2200655" cy="20863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3396" y="2275332"/>
            <a:ext cx="2667000" cy="235305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298830"/>
            <a:ext cx="39389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Monitores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Plasma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972" y="1209878"/>
            <a:ext cx="4281170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Plasma,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esquema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parecido,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mas o </a:t>
            </a:r>
            <a:r>
              <a:rPr sz="2400" spc="-5" dirty="0">
                <a:latin typeface="Calibri"/>
                <a:cs typeface="Calibri"/>
              </a:rPr>
              <a:t>material que permanece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entra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camadas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tipo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gás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fica </a:t>
            </a:r>
            <a:r>
              <a:rPr sz="2400" spc="-5" dirty="0">
                <a:latin typeface="Calibri"/>
                <a:cs typeface="Calibri"/>
              </a:rPr>
              <a:t>armazenado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conjunto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milhões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células.</a:t>
            </a:r>
            <a:endParaRPr sz="2400">
              <a:latin typeface="Calibri"/>
              <a:cs typeface="Calibri"/>
            </a:endParaRPr>
          </a:p>
          <a:p>
            <a:pPr marL="12700" marR="2413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Este gás,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estimulado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eletricamente, </a:t>
            </a:r>
            <a:r>
              <a:rPr sz="2400" spc="-10" dirty="0">
                <a:latin typeface="Calibri"/>
                <a:cs typeface="Calibri"/>
              </a:rPr>
              <a:t>libera </a:t>
            </a:r>
            <a:r>
              <a:rPr sz="2400" dirty="0">
                <a:latin typeface="Calibri"/>
                <a:cs typeface="Calibri"/>
              </a:rPr>
              <a:t>luz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ultravioleta. Esta, </a:t>
            </a:r>
            <a:r>
              <a:rPr sz="2400" spc="-5" dirty="0">
                <a:latin typeface="Calibri"/>
                <a:cs typeface="Calibri"/>
              </a:rPr>
              <a:t>por sua </a:t>
            </a:r>
            <a:r>
              <a:rPr sz="2400" spc="-15" dirty="0">
                <a:latin typeface="Calibri"/>
                <a:cs typeface="Calibri"/>
              </a:rPr>
              <a:t>vez,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causa </a:t>
            </a:r>
            <a:r>
              <a:rPr sz="2400" spc="-10" dirty="0">
                <a:latin typeface="Calibri"/>
                <a:cs typeface="Calibri"/>
              </a:rPr>
              <a:t>reação </a:t>
            </a:r>
            <a:r>
              <a:rPr sz="2400" spc="-5" dirty="0">
                <a:latin typeface="Calibri"/>
                <a:cs typeface="Calibri"/>
              </a:rPr>
              <a:t>nos </a:t>
            </a:r>
            <a:r>
              <a:rPr sz="2400" spc="-15" dirty="0">
                <a:latin typeface="Calibri"/>
                <a:cs typeface="Calibri"/>
              </a:rPr>
              <a:t>átomos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fósforo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revestem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cada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célula.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fósforo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</a:t>
            </a:r>
            <a:r>
              <a:rPr sz="2400" spc="-5" dirty="0">
                <a:latin typeface="Calibri"/>
                <a:cs typeface="Calibri"/>
              </a:rPr>
              <a:t> um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elemento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gera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iluminação quando submetido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outra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luz.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628" y="1383791"/>
            <a:ext cx="4189476" cy="403250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5824" y="226821"/>
            <a:ext cx="360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Monitores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OLED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972" y="1209878"/>
            <a:ext cx="392811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OLED </a:t>
            </a:r>
            <a:r>
              <a:rPr sz="2400" spc="-10" dirty="0">
                <a:latin typeface="Calibri"/>
                <a:cs typeface="Calibri"/>
              </a:rPr>
              <a:t>tem </a:t>
            </a:r>
            <a:r>
              <a:rPr sz="2400" spc="-5" dirty="0">
                <a:latin typeface="Calibri"/>
                <a:cs typeface="Calibri"/>
              </a:rPr>
              <a:t>certa semelhança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20" dirty="0">
                <a:latin typeface="Calibri"/>
                <a:cs typeface="Calibri"/>
              </a:rPr>
              <a:t>LED, </a:t>
            </a:r>
            <a:r>
              <a:rPr sz="2400" dirty="0">
                <a:latin typeface="Calibri"/>
                <a:cs typeface="Calibri"/>
              </a:rPr>
              <a:t>mas </a:t>
            </a:r>
            <a:r>
              <a:rPr sz="2400" spc="-20" dirty="0">
                <a:latin typeface="Calibri"/>
                <a:cs typeface="Calibri"/>
              </a:rPr>
              <a:t>difere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sua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composição: </a:t>
            </a:r>
            <a:r>
              <a:rPr sz="2400" spc="-15" dirty="0">
                <a:latin typeface="Calibri"/>
                <a:cs typeface="Calibri"/>
              </a:rPr>
              <a:t>trata-se </a:t>
            </a:r>
            <a:r>
              <a:rPr sz="2400" spc="-5" dirty="0">
                <a:latin typeface="Calibri"/>
                <a:cs typeface="Calibri"/>
              </a:rPr>
              <a:t>de 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material </a:t>
            </a:r>
            <a:r>
              <a:rPr sz="2400" spc="-15" dirty="0">
                <a:latin typeface="Calibri"/>
                <a:cs typeface="Calibri"/>
              </a:rPr>
              <a:t>formado </a:t>
            </a:r>
            <a:r>
              <a:rPr sz="2400" spc="-10" dirty="0">
                <a:latin typeface="Calibri"/>
                <a:cs typeface="Calibri"/>
              </a:rPr>
              <a:t>por diodos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orgânicos (isto </a:t>
            </a:r>
            <a:r>
              <a:rPr sz="2400" dirty="0">
                <a:latin typeface="Calibri"/>
                <a:cs typeface="Calibri"/>
              </a:rPr>
              <a:t>é, </a:t>
            </a:r>
            <a:r>
              <a:rPr sz="2400" spc="-10" dirty="0">
                <a:latin typeface="Calibri"/>
                <a:cs typeface="Calibri"/>
              </a:rPr>
              <a:t>constituídos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carbono) que </a:t>
            </a:r>
            <a:r>
              <a:rPr sz="2400" spc="-15" dirty="0">
                <a:latin typeface="Calibri"/>
                <a:cs typeface="Calibri"/>
              </a:rPr>
              <a:t>geram </a:t>
            </a:r>
            <a:r>
              <a:rPr sz="2400" dirty="0">
                <a:latin typeface="Calibri"/>
                <a:cs typeface="Calibri"/>
              </a:rPr>
              <a:t>luz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quando recebem </a:t>
            </a:r>
            <a:r>
              <a:rPr sz="2400" spc="-25" dirty="0">
                <a:latin typeface="Calibri"/>
                <a:cs typeface="Calibri"/>
              </a:rPr>
              <a:t>carga </a:t>
            </a:r>
            <a:r>
              <a:rPr sz="2400" spc="-5" dirty="0">
                <a:latin typeface="Calibri"/>
                <a:cs typeface="Calibri"/>
              </a:rPr>
              <a:t>elétrica.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diodos</a:t>
            </a:r>
            <a:r>
              <a:rPr sz="2400" spc="-5" dirty="0">
                <a:latin typeface="Calibri"/>
                <a:cs typeface="Calibri"/>
              </a:rPr>
              <a:t> podem 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bastante </a:t>
            </a:r>
            <a:r>
              <a:rPr sz="2400" spc="-5" dirty="0">
                <a:latin typeface="Calibri"/>
                <a:cs typeface="Calibri"/>
              </a:rPr>
              <a:t>pequenos, permitindo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cada </a:t>
            </a:r>
            <a:r>
              <a:rPr sz="2400" spc="-15" dirty="0">
                <a:latin typeface="Calibri"/>
                <a:cs typeface="Calibri"/>
              </a:rPr>
              <a:t>pixel </a:t>
            </a:r>
            <a:r>
              <a:rPr sz="2400" spc="-5" dirty="0">
                <a:latin typeface="Calibri"/>
                <a:cs typeface="Calibri"/>
              </a:rPr>
              <a:t>da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receba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este </a:t>
            </a:r>
            <a:r>
              <a:rPr sz="2400" spc="-5" dirty="0">
                <a:latin typeface="Calibri"/>
                <a:cs typeface="Calibri"/>
              </a:rPr>
              <a:t>material de </a:t>
            </a:r>
            <a:r>
              <a:rPr sz="2400" spc="-15" dirty="0">
                <a:latin typeface="Calibri"/>
                <a:cs typeface="Calibri"/>
              </a:rPr>
              <a:t>forma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dirty="0">
                <a:latin typeface="Calibri"/>
                <a:cs typeface="Calibri"/>
              </a:rPr>
              <a:t> iluminado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individualmente.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8744" y="1239011"/>
            <a:ext cx="4319015" cy="427786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226821"/>
            <a:ext cx="4302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Monitores</a:t>
            </a:r>
            <a:r>
              <a:rPr sz="3600" spc="-18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AMOLED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972" y="1209878"/>
            <a:ext cx="407416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principal </a:t>
            </a:r>
            <a:r>
              <a:rPr sz="2400" spc="-15" dirty="0">
                <a:latin typeface="Calibri"/>
                <a:cs typeface="Calibri"/>
              </a:rPr>
              <a:t>diferença entre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ambos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que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telas </a:t>
            </a:r>
            <a:r>
              <a:rPr sz="2400" spc="-15" dirty="0">
                <a:latin typeface="Calibri"/>
                <a:cs typeface="Calibri"/>
              </a:rPr>
              <a:t>composta </a:t>
            </a:r>
            <a:r>
              <a:rPr sz="2400" spc="-10" dirty="0">
                <a:latin typeface="Calibri"/>
                <a:cs typeface="Calibri"/>
              </a:rPr>
              <a:t> com </a:t>
            </a:r>
            <a:r>
              <a:rPr sz="2400" spc="-15" dirty="0">
                <a:latin typeface="Calibri"/>
                <a:cs typeface="Calibri"/>
              </a:rPr>
              <a:t>esta </a:t>
            </a:r>
            <a:r>
              <a:rPr sz="2400" spc="-5" dirty="0">
                <a:latin typeface="Calibri"/>
                <a:cs typeface="Calibri"/>
              </a:rPr>
              <a:t>última tecnologia são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spc="-15" dirty="0">
                <a:latin typeface="Calibri"/>
                <a:cs typeface="Calibri"/>
              </a:rPr>
              <a:t>ativa.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situação semelhante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-20" dirty="0">
                <a:latin typeface="Calibri"/>
                <a:cs typeface="Calibri"/>
              </a:rPr>
              <a:t>existente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LCD: </a:t>
            </a:r>
            <a:r>
              <a:rPr sz="2400" spc="-5" dirty="0">
                <a:latin typeface="Calibri"/>
                <a:cs typeface="Calibri"/>
              </a:rPr>
              <a:t>telas OLED </a:t>
            </a:r>
            <a:r>
              <a:rPr sz="2400" spc="-10" dirty="0">
                <a:latin typeface="Calibri"/>
                <a:cs typeface="Calibri"/>
              </a:rPr>
              <a:t>com </a:t>
            </a:r>
            <a:r>
              <a:rPr sz="2400" spc="-5" dirty="0">
                <a:latin typeface="Calibri"/>
                <a:cs typeface="Calibri"/>
              </a:rPr>
              <a:t>matriz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passiva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10" dirty="0">
                <a:latin typeface="Calibri"/>
                <a:cs typeface="Calibri"/>
              </a:rPr>
              <a:t>orientadas com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esquema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transistores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organizados </a:t>
            </a:r>
            <a:r>
              <a:rPr sz="2400" dirty="0">
                <a:latin typeface="Calibri"/>
                <a:cs typeface="Calibri"/>
              </a:rPr>
              <a:t>em linhas e </a:t>
            </a:r>
            <a:r>
              <a:rPr sz="2400" spc="-10" dirty="0">
                <a:latin typeface="Calibri"/>
                <a:cs typeface="Calibri"/>
              </a:rPr>
              <a:t>colunas;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telas </a:t>
            </a:r>
            <a:r>
              <a:rPr sz="2400" spc="-10" dirty="0">
                <a:latin typeface="Calibri"/>
                <a:cs typeface="Calibri"/>
              </a:rPr>
              <a:t>AMOLED,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transistores </a:t>
            </a:r>
            <a:r>
              <a:rPr sz="2400" spc="-5" dirty="0">
                <a:latin typeface="Calibri"/>
                <a:cs typeface="Calibri"/>
              </a:rPr>
              <a:t>são aplicados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considerando cada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pixel.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5255" y="1027175"/>
            <a:ext cx="3963924" cy="31120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8744" y="4294632"/>
            <a:ext cx="3653028" cy="194157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39" y="289940"/>
            <a:ext cx="1719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>
                <a:latin typeface="Arial"/>
                <a:cs typeface="Arial"/>
              </a:rPr>
              <a:t>T</a:t>
            </a:r>
            <a:r>
              <a:rPr sz="3600" spc="-5" dirty="0">
                <a:latin typeface="Arial"/>
                <a:cs typeface="Arial"/>
              </a:rPr>
              <a:t>eclado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492" y="1252473"/>
            <a:ext cx="333057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Teclados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principalmente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digitação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15" dirty="0">
                <a:latin typeface="Calibri"/>
                <a:cs typeface="Calibri"/>
              </a:rPr>
              <a:t>textos, </a:t>
            </a:r>
            <a:r>
              <a:rPr sz="2400" dirty="0">
                <a:latin typeface="Calibri"/>
                <a:cs typeface="Calibri"/>
              </a:rPr>
              <a:t>mas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existem </a:t>
            </a:r>
            <a:r>
              <a:rPr sz="2400" dirty="0">
                <a:latin typeface="Calibri"/>
                <a:cs typeface="Calibri"/>
              </a:rPr>
              <a:t>modelos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possuem </a:t>
            </a:r>
            <a:r>
              <a:rPr sz="2400" spc="-10" dirty="0">
                <a:latin typeface="Calibri"/>
                <a:cs typeface="Calibri"/>
              </a:rPr>
              <a:t>funções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adicionais, </a:t>
            </a:r>
            <a:r>
              <a:rPr sz="2400" spc="-10" dirty="0">
                <a:latin typeface="Calibri"/>
                <a:cs typeface="Calibri"/>
              </a:rPr>
              <a:t>como </a:t>
            </a:r>
            <a:r>
              <a:rPr sz="2400" spc="-5" dirty="0">
                <a:latin typeface="Calibri"/>
                <a:cs typeface="Calibri"/>
              </a:rPr>
              <a:t>por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exemplo, </a:t>
            </a:r>
            <a:r>
              <a:rPr sz="2400" spc="-15" dirty="0">
                <a:latin typeface="Calibri"/>
                <a:cs typeface="Calibri"/>
              </a:rPr>
              <a:t>controle </a:t>
            </a:r>
            <a:r>
              <a:rPr sz="2400" spc="-5" dirty="0">
                <a:latin typeface="Calibri"/>
                <a:cs typeface="Calibri"/>
              </a:rPr>
              <a:t>de som </a:t>
            </a:r>
            <a:r>
              <a:rPr sz="2400" dirty="0">
                <a:latin typeface="Calibri"/>
                <a:cs typeface="Calibri"/>
              </a:rPr>
              <a:t> e </a:t>
            </a:r>
            <a:r>
              <a:rPr sz="2400" spc="-10" dirty="0">
                <a:latin typeface="Calibri"/>
                <a:cs typeface="Calibri"/>
              </a:rPr>
              <a:t>comandos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acesso </a:t>
            </a:r>
            <a:r>
              <a:rPr sz="2400" dirty="0">
                <a:latin typeface="Calibri"/>
                <a:cs typeface="Calibri"/>
              </a:rPr>
              <a:t>à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Internet.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São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chamados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teclados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multimídia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4635" y="1484375"/>
            <a:ext cx="5516879" cy="286969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303" y="442976"/>
            <a:ext cx="147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Mouse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570482"/>
            <a:ext cx="332676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209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Suas </a:t>
            </a:r>
            <a:r>
              <a:rPr sz="2400" spc="-10" dirty="0">
                <a:latin typeface="Calibri"/>
                <a:cs typeface="Calibri"/>
              </a:rPr>
              <a:t>funções básicas </a:t>
            </a:r>
            <a:r>
              <a:rPr sz="2400" spc="-5" dirty="0">
                <a:latin typeface="Calibri"/>
                <a:cs typeface="Calibri"/>
              </a:rPr>
              <a:t>são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"apontar"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"clicar".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Movendo </a:t>
            </a: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mouse </a:t>
            </a:r>
            <a:r>
              <a:rPr sz="2400" spc="-15" dirty="0">
                <a:latin typeface="Calibri"/>
                <a:cs typeface="Calibri"/>
              </a:rPr>
              <a:t>sobre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mesa,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"setinha"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percorre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tela. Usamos os </a:t>
            </a:r>
            <a:r>
              <a:rPr sz="2400" spc="-10" dirty="0">
                <a:latin typeface="Calibri"/>
                <a:cs typeface="Calibri"/>
              </a:rPr>
              <a:t>botões </a:t>
            </a:r>
            <a:r>
              <a:rPr sz="2400" spc="-5" dirty="0">
                <a:latin typeface="Calibri"/>
                <a:cs typeface="Calibri"/>
              </a:rPr>
              <a:t> do </a:t>
            </a:r>
            <a:r>
              <a:rPr sz="2400" dirty="0">
                <a:latin typeface="Calibri"/>
                <a:cs typeface="Calibri"/>
              </a:rPr>
              <a:t>mouse </a:t>
            </a:r>
            <a:r>
              <a:rPr sz="2400" spc="-15" dirty="0">
                <a:latin typeface="Calibri"/>
                <a:cs typeface="Calibri"/>
              </a:rPr>
              <a:t>para ativar </a:t>
            </a:r>
            <a:r>
              <a:rPr sz="2400" spc="-10" dirty="0">
                <a:latin typeface="Calibri"/>
                <a:cs typeface="Calibri"/>
              </a:rPr>
              <a:t> comandos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através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8744" y="693420"/>
            <a:ext cx="3834384" cy="22722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1664" y="3429000"/>
            <a:ext cx="2810256" cy="280873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303" y="412241"/>
            <a:ext cx="2745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Impressoras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465" y="1251330"/>
            <a:ext cx="340296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impressora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periférico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permite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obter resultados listados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papel. </a:t>
            </a:r>
            <a:r>
              <a:rPr sz="2400" spc="-15" dirty="0">
                <a:latin typeface="Calibri"/>
                <a:cs typeface="Calibri"/>
              </a:rPr>
              <a:t>Podem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20" dirty="0">
                <a:latin typeface="Calibri"/>
                <a:cs typeface="Calibri"/>
              </a:rPr>
              <a:t>fotos,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desenhos, </a:t>
            </a:r>
            <a:r>
              <a:rPr sz="2400" spc="-15" dirty="0">
                <a:latin typeface="Calibri"/>
                <a:cs typeface="Calibri"/>
              </a:rPr>
              <a:t>textos, </a:t>
            </a:r>
            <a:r>
              <a:rPr sz="2400" spc="-5" dirty="0">
                <a:latin typeface="Calibri"/>
                <a:cs typeface="Calibri"/>
              </a:rPr>
              <a:t>tabelas,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etc. </a:t>
            </a:r>
            <a:r>
              <a:rPr sz="2400" spc="-15" dirty="0">
                <a:latin typeface="Calibri"/>
                <a:cs typeface="Calibri"/>
              </a:rPr>
              <a:t>Praticamente </a:t>
            </a:r>
            <a:r>
              <a:rPr sz="2400" dirty="0">
                <a:latin typeface="Calibri"/>
                <a:cs typeface="Calibri"/>
              </a:rPr>
              <a:t>tudo o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 aparece na </a:t>
            </a:r>
            <a:r>
              <a:rPr sz="2400" spc="-10" dirty="0">
                <a:latin typeface="Calibri"/>
                <a:cs typeface="Calibri"/>
              </a:rPr>
              <a:t>tela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computador </a:t>
            </a:r>
            <a:r>
              <a:rPr sz="2400" spc="-5" dirty="0">
                <a:latin typeface="Calibri"/>
                <a:cs typeface="Calibri"/>
              </a:rPr>
              <a:t>pode 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listado </a:t>
            </a:r>
            <a:r>
              <a:rPr sz="2400" spc="-5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impressora.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maioria </a:t>
            </a:r>
            <a:r>
              <a:rPr sz="2400" spc="-5" dirty="0">
                <a:latin typeface="Calibri"/>
                <a:cs typeface="Calibri"/>
              </a:rPr>
              <a:t>das </a:t>
            </a:r>
            <a:r>
              <a:rPr sz="2400" spc="-10" dirty="0">
                <a:latin typeface="Calibri"/>
                <a:cs typeface="Calibri"/>
              </a:rPr>
              <a:t>impressoras </a:t>
            </a:r>
            <a:r>
              <a:rPr sz="2400" spc="-5" dirty="0">
                <a:latin typeface="Calibri"/>
                <a:cs typeface="Calibri"/>
              </a:rPr>
              <a:t> atuais são </a:t>
            </a:r>
            <a:r>
              <a:rPr sz="2400" dirty="0">
                <a:latin typeface="Calibri"/>
                <a:cs typeface="Calibri"/>
              </a:rPr>
              <a:t>"a </a:t>
            </a:r>
            <a:r>
              <a:rPr sz="2400" spc="-10" dirty="0">
                <a:latin typeface="Calibri"/>
                <a:cs typeface="Calibri"/>
              </a:rPr>
              <a:t>cores",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seja, </a:t>
            </a:r>
            <a:r>
              <a:rPr sz="2400" spc="-15" dirty="0">
                <a:latin typeface="Calibri"/>
                <a:cs typeface="Calibri"/>
              </a:rPr>
              <a:t>produzem </a:t>
            </a:r>
            <a:r>
              <a:rPr sz="2400" spc="-10" dirty="0">
                <a:latin typeface="Calibri"/>
                <a:cs typeface="Calibri"/>
              </a:rPr>
              <a:t>listagens </a:t>
            </a:r>
            <a:r>
              <a:rPr sz="2400" spc="-5" dirty="0">
                <a:latin typeface="Calibri"/>
                <a:cs typeface="Calibri"/>
              </a:rPr>
              <a:t> coloridas.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7555" y="481583"/>
            <a:ext cx="4876800" cy="3657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5255" y="4364735"/>
            <a:ext cx="28575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406" y="283590"/>
            <a:ext cx="182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Scanner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994409"/>
            <a:ext cx="397891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scanner </a:t>
            </a:r>
            <a:r>
              <a:rPr sz="2400" dirty="0">
                <a:latin typeface="Calibri"/>
                <a:cs typeface="Calibri"/>
              </a:rPr>
              <a:t>é </a:t>
            </a:r>
            <a:r>
              <a:rPr sz="2400" spc="-5" dirty="0">
                <a:latin typeface="Calibri"/>
                <a:cs typeface="Calibri"/>
              </a:rPr>
              <a:t>um aparelho que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faz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digitalização </a:t>
            </a:r>
            <a:r>
              <a:rPr sz="2400" spc="-5" dirty="0">
                <a:latin typeface="Calibri"/>
                <a:cs typeface="Calibri"/>
              </a:rPr>
              <a:t>de imagens.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Explicando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melhor,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 uma </a:t>
            </a:r>
            <a:r>
              <a:rPr sz="2400" spc="-20" dirty="0">
                <a:latin typeface="Calibri"/>
                <a:cs typeface="Calibri"/>
              </a:rPr>
              <a:t>fotografia, </a:t>
            </a:r>
            <a:r>
              <a:rPr sz="2400" spc="-5" dirty="0">
                <a:latin typeface="Calibri"/>
                <a:cs typeface="Calibri"/>
              </a:rPr>
              <a:t>um </a:t>
            </a:r>
            <a:r>
              <a:rPr sz="2400" spc="-10" dirty="0">
                <a:latin typeface="Calibri"/>
                <a:cs typeface="Calibri"/>
              </a:rPr>
              <a:t>desenho,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uma página de </a:t>
            </a:r>
            <a:r>
              <a:rPr sz="2400" spc="-15" dirty="0">
                <a:latin typeface="Calibri"/>
                <a:cs typeface="Calibri"/>
              </a:rPr>
              <a:t>revista </a:t>
            </a:r>
            <a:r>
              <a:rPr sz="2400" spc="-5" dirty="0">
                <a:latin typeface="Calibri"/>
                <a:cs typeface="Calibri"/>
              </a:rPr>
              <a:t>ou </a:t>
            </a:r>
            <a:r>
              <a:rPr sz="2400" spc="-10" dirty="0">
                <a:latin typeface="Calibri"/>
                <a:cs typeface="Calibri"/>
              </a:rPr>
              <a:t>livro </a:t>
            </a:r>
            <a:r>
              <a:rPr sz="2400" spc="-5" dirty="0">
                <a:latin typeface="Calibri"/>
                <a:cs typeface="Calibri"/>
              </a:rPr>
              <a:t> ou qualquer </a:t>
            </a:r>
            <a:r>
              <a:rPr sz="2400" spc="-15" dirty="0">
                <a:latin typeface="Calibri"/>
                <a:cs typeface="Calibri"/>
              </a:rPr>
              <a:t>outro </a:t>
            </a:r>
            <a:r>
              <a:rPr sz="2400" dirty="0">
                <a:latin typeface="Calibri"/>
                <a:cs typeface="Calibri"/>
              </a:rPr>
              <a:t>tipo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imagem </a:t>
            </a:r>
            <a:r>
              <a:rPr sz="2400" spc="-20" dirty="0">
                <a:latin typeface="Calibri"/>
                <a:cs typeface="Calibri"/>
              </a:rPr>
              <a:t>existente </a:t>
            </a:r>
            <a:r>
              <a:rPr sz="2400" dirty="0">
                <a:latin typeface="Calibri"/>
                <a:cs typeface="Calibri"/>
              </a:rPr>
              <a:t>em </a:t>
            </a:r>
            <a:r>
              <a:rPr sz="2400" spc="-5" dirty="0">
                <a:latin typeface="Calibri"/>
                <a:cs typeface="Calibri"/>
              </a:rPr>
              <a:t>papel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pode ser </a:t>
            </a:r>
            <a:r>
              <a:rPr sz="2400" dirty="0">
                <a:latin typeface="Calibri"/>
                <a:cs typeface="Calibri"/>
              </a:rPr>
              <a:t>lida </a:t>
            </a:r>
            <a:r>
              <a:rPr sz="2400" spc="-5" dirty="0">
                <a:latin typeface="Calibri"/>
                <a:cs typeface="Calibri"/>
              </a:rPr>
              <a:t>pelo </a:t>
            </a:r>
            <a:r>
              <a:rPr sz="2400" spc="-30" dirty="0">
                <a:latin typeface="Calibri"/>
                <a:cs typeface="Calibri"/>
              </a:rPr>
              <a:t>computador. 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imagem </a:t>
            </a:r>
            <a:r>
              <a:rPr sz="2400" spc="-10" dirty="0">
                <a:latin typeface="Calibri"/>
                <a:cs typeface="Calibri"/>
              </a:rPr>
              <a:t>captada </a:t>
            </a:r>
            <a:r>
              <a:rPr sz="2400" spc="-5" dirty="0">
                <a:latin typeface="Calibri"/>
                <a:cs typeface="Calibri"/>
              </a:rPr>
              <a:t>pode 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apresentada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monitor.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Pode </a:t>
            </a:r>
            <a:r>
              <a:rPr sz="2400" spc="-5" dirty="0">
                <a:latin typeface="Calibri"/>
                <a:cs typeface="Calibri"/>
              </a:rPr>
              <a:t>ser usada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10" dirty="0">
                <a:latin typeface="Calibri"/>
                <a:cs typeface="Calibri"/>
              </a:rPr>
              <a:t>ilustrar </a:t>
            </a:r>
            <a:r>
              <a:rPr sz="2400" spc="-5" dirty="0">
                <a:latin typeface="Calibri"/>
                <a:cs typeface="Calibri"/>
              </a:rPr>
              <a:t> trabalhos, ou pode ser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melhorada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spc="-5" dirty="0">
                <a:latin typeface="Calibri"/>
                <a:cs typeface="Calibri"/>
              </a:rPr>
              <a:t>ser </a:t>
            </a:r>
            <a:r>
              <a:rPr sz="2400" spc="-15" dirty="0">
                <a:latin typeface="Calibri"/>
                <a:cs typeface="Calibri"/>
              </a:rPr>
              <a:t>novamente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impressa.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964" y="1700783"/>
            <a:ext cx="4782312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1486" y="283540"/>
            <a:ext cx="416432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Controles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de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jogos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211656"/>
            <a:ext cx="337947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São os </a:t>
            </a:r>
            <a:r>
              <a:rPr sz="2400" dirty="0">
                <a:latin typeface="Calibri"/>
                <a:cs typeface="Calibri"/>
              </a:rPr>
              <a:t>chamados </a:t>
            </a:r>
            <a:r>
              <a:rPr sz="2400" spc="-15" dirty="0">
                <a:latin typeface="Calibri"/>
                <a:cs typeface="Calibri"/>
              </a:rPr>
              <a:t>joysticks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joypads.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Esses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periféricos, </a:t>
            </a:r>
            <a:r>
              <a:rPr sz="2400" dirty="0">
                <a:latin typeface="Calibri"/>
                <a:cs typeface="Calibri"/>
              </a:rPr>
              <a:t>ao </a:t>
            </a:r>
            <a:r>
              <a:rPr sz="2400" spc="-10" dirty="0">
                <a:latin typeface="Calibri"/>
                <a:cs typeface="Calibri"/>
              </a:rPr>
              <a:t>serem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ligados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5" dirty="0">
                <a:latin typeface="Calibri"/>
                <a:cs typeface="Calibri"/>
              </a:rPr>
              <a:t>micro, </a:t>
            </a:r>
            <a:r>
              <a:rPr sz="2400" spc="-5" dirty="0">
                <a:latin typeface="Calibri"/>
                <a:cs typeface="Calibri"/>
              </a:rPr>
              <a:t>podem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 usado </a:t>
            </a:r>
            <a:r>
              <a:rPr sz="2400" spc="-20" dirty="0">
                <a:latin typeface="Calibri"/>
                <a:cs typeface="Calibri"/>
              </a:rPr>
              <a:t>para </a:t>
            </a:r>
            <a:r>
              <a:rPr sz="2400" spc="-15" dirty="0">
                <a:latin typeface="Calibri"/>
                <a:cs typeface="Calibri"/>
              </a:rPr>
              <a:t>controlar </a:t>
            </a:r>
            <a:r>
              <a:rPr sz="2400" spc="-10" dirty="0">
                <a:latin typeface="Calibri"/>
                <a:cs typeface="Calibri"/>
              </a:rPr>
              <a:t> jogos. Existem </a:t>
            </a:r>
            <a:r>
              <a:rPr sz="2400" spc="-15" dirty="0">
                <a:latin typeface="Calibri"/>
                <a:cs typeface="Calibri"/>
              </a:rPr>
              <a:t>controles </a:t>
            </a:r>
            <a:r>
              <a:rPr sz="2400" spc="-5" dirty="0">
                <a:latin typeface="Calibri"/>
                <a:cs typeface="Calibri"/>
              </a:rPr>
              <a:t>de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jogos </a:t>
            </a:r>
            <a:r>
              <a:rPr sz="2400" spc="-5" dirty="0">
                <a:latin typeface="Calibri"/>
                <a:cs typeface="Calibri"/>
              </a:rPr>
              <a:t>que </a:t>
            </a:r>
            <a:r>
              <a:rPr sz="2400" spc="-10" dirty="0">
                <a:latin typeface="Calibri"/>
                <a:cs typeface="Calibri"/>
              </a:rPr>
              <a:t>lembram </a:t>
            </a:r>
            <a:r>
              <a:rPr sz="2400" spc="-5" dirty="0">
                <a:latin typeface="Calibri"/>
                <a:cs typeface="Calibri"/>
              </a:rPr>
              <a:t>armas,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manches de </a:t>
            </a:r>
            <a:r>
              <a:rPr sz="2400" spc="-10" dirty="0">
                <a:latin typeface="Calibri"/>
                <a:cs typeface="Calibri"/>
              </a:rPr>
              <a:t>avião </a:t>
            </a:r>
            <a:r>
              <a:rPr sz="2400" spc="-5" dirty="0">
                <a:latin typeface="Calibri"/>
                <a:cs typeface="Calibri"/>
              </a:rPr>
              <a:t>ou de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naves,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volantes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carros, </a:t>
            </a:r>
            <a:r>
              <a:rPr sz="2400" spc="-10" dirty="0">
                <a:latin typeface="Calibri"/>
                <a:cs typeface="Calibri"/>
              </a:rPr>
              <a:t> etc.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5447" y="1228344"/>
            <a:ext cx="4876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321" y="339978"/>
            <a:ext cx="2982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SITES</a:t>
            </a:r>
            <a:r>
              <a:rPr sz="3200" spc="-75" dirty="0"/>
              <a:t> </a:t>
            </a:r>
            <a:r>
              <a:rPr sz="3200" dirty="0"/>
              <a:t>SUGERIDOS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46277" y="1419808"/>
            <a:ext cx="6779259" cy="2531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latin typeface="Calibri"/>
                <a:cs typeface="Calibri"/>
                <a:hlinkClick r:id="rId2"/>
              </a:rPr>
              <a:t>http://www.hardware.com.br/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ts val="8340"/>
              </a:lnSpc>
              <a:spcBef>
                <a:spcPts val="25"/>
              </a:spcBef>
            </a:pPr>
            <a:r>
              <a:rPr sz="3200" spc="-15" dirty="0">
                <a:latin typeface="Calibri"/>
                <a:cs typeface="Calibri"/>
                <a:hlinkClick r:id="rId3"/>
              </a:rPr>
              <a:t>http://www.clubedohardware.com.br/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  <a:hlinkClick r:id="rId4"/>
              </a:rPr>
              <a:t>h</a:t>
            </a:r>
            <a:r>
              <a:rPr sz="3200" spc="-55" dirty="0">
                <a:latin typeface="Calibri"/>
                <a:cs typeface="Calibri"/>
                <a:hlinkClick r:id="rId4"/>
              </a:rPr>
              <a:t>t</a:t>
            </a:r>
            <a:r>
              <a:rPr sz="3200" dirty="0">
                <a:latin typeface="Calibri"/>
                <a:cs typeface="Calibri"/>
                <a:hlinkClick r:id="rId4"/>
              </a:rPr>
              <a:t>tp://w</a:t>
            </a:r>
            <a:r>
              <a:rPr sz="3200" spc="20" dirty="0">
                <a:latin typeface="Calibri"/>
                <a:cs typeface="Calibri"/>
                <a:hlinkClick r:id="rId4"/>
              </a:rPr>
              <a:t>w</a:t>
            </a:r>
            <a:r>
              <a:rPr sz="3200" spc="-204" dirty="0">
                <a:latin typeface="Calibri"/>
                <a:cs typeface="Calibri"/>
                <a:hlinkClick r:id="rId4"/>
              </a:rPr>
              <a:t>w</a:t>
            </a:r>
            <a:r>
              <a:rPr sz="3200" spc="-80" dirty="0">
                <a:latin typeface="Calibri"/>
                <a:cs typeface="Calibri"/>
                <a:hlinkClick r:id="rId4"/>
              </a:rPr>
              <a:t>.</a:t>
            </a:r>
            <a:r>
              <a:rPr sz="3200" spc="-40" dirty="0">
                <a:latin typeface="Calibri"/>
                <a:cs typeface="Calibri"/>
                <a:hlinkClick r:id="rId4"/>
              </a:rPr>
              <a:t>t</a:t>
            </a:r>
            <a:r>
              <a:rPr sz="3200" dirty="0">
                <a:latin typeface="Calibri"/>
                <a:cs typeface="Calibri"/>
                <a:hlinkClick r:id="rId4"/>
              </a:rPr>
              <a:t>ecmund</a:t>
            </a:r>
            <a:r>
              <a:rPr sz="3200" spc="5" dirty="0">
                <a:latin typeface="Calibri"/>
                <a:cs typeface="Calibri"/>
                <a:hlinkClick r:id="rId4"/>
              </a:rPr>
              <a:t>o</a:t>
            </a:r>
            <a:r>
              <a:rPr sz="3200" spc="-5" dirty="0">
                <a:latin typeface="Calibri"/>
                <a:cs typeface="Calibri"/>
                <a:hlinkClick r:id="rId4"/>
              </a:rPr>
              <a:t>.</a:t>
            </a:r>
            <a:r>
              <a:rPr sz="3200" spc="-30" dirty="0">
                <a:latin typeface="Calibri"/>
                <a:cs typeface="Calibri"/>
                <a:hlinkClick r:id="rId4"/>
              </a:rPr>
              <a:t>c</a:t>
            </a:r>
            <a:r>
              <a:rPr sz="3200" spc="-5" dirty="0">
                <a:latin typeface="Calibri"/>
                <a:cs typeface="Calibri"/>
                <a:hlinkClick r:id="rId4"/>
              </a:rPr>
              <a:t>o</a:t>
            </a:r>
            <a:r>
              <a:rPr sz="3200" spc="10" dirty="0">
                <a:latin typeface="Calibri"/>
                <a:cs typeface="Calibri"/>
                <a:hlinkClick r:id="rId4"/>
              </a:rPr>
              <a:t>m</a:t>
            </a:r>
            <a:r>
              <a:rPr sz="3200" spc="-5" dirty="0">
                <a:latin typeface="Calibri"/>
                <a:cs typeface="Calibri"/>
                <a:hlinkClick r:id="rId4"/>
              </a:rPr>
              <a:t>.br</a:t>
            </a:r>
            <a:r>
              <a:rPr sz="3200" spc="5" dirty="0">
                <a:latin typeface="Calibri"/>
                <a:cs typeface="Calibri"/>
                <a:hlinkClick r:id="rId4"/>
              </a:rPr>
              <a:t>/</a:t>
            </a:r>
            <a:r>
              <a:rPr sz="3200" spc="-5" dirty="0">
                <a:latin typeface="Calibri"/>
                <a:cs typeface="Calibri"/>
                <a:hlinkClick r:id="rId4"/>
              </a:rPr>
              <a:t>ha</a:t>
            </a:r>
            <a:r>
              <a:rPr sz="3200" spc="-50" dirty="0">
                <a:latin typeface="Calibri"/>
                <a:cs typeface="Calibri"/>
                <a:hlinkClick r:id="rId4"/>
              </a:rPr>
              <a:t>r</a:t>
            </a:r>
            <a:r>
              <a:rPr sz="3200" spc="-5" dirty="0">
                <a:latin typeface="Calibri"/>
                <a:cs typeface="Calibri"/>
                <a:hlinkClick r:id="rId4"/>
              </a:rPr>
              <a:t>d</a:t>
            </a:r>
            <a:r>
              <a:rPr sz="3200" spc="-35" dirty="0">
                <a:latin typeface="Calibri"/>
                <a:cs typeface="Calibri"/>
                <a:hlinkClick r:id="rId4"/>
              </a:rPr>
              <a:t>w</a:t>
            </a:r>
            <a:r>
              <a:rPr sz="3200" dirty="0">
                <a:latin typeface="Calibri"/>
                <a:cs typeface="Calibri"/>
                <a:hlinkClick r:id="rId4"/>
              </a:rPr>
              <a:t>a</a:t>
            </a:r>
            <a:r>
              <a:rPr sz="3200" spc="-35" dirty="0">
                <a:latin typeface="Calibri"/>
                <a:cs typeface="Calibri"/>
                <a:hlinkClick r:id="rId4"/>
              </a:rPr>
              <a:t>r</a:t>
            </a:r>
            <a:r>
              <a:rPr sz="3200" dirty="0">
                <a:latin typeface="Calibri"/>
                <a:cs typeface="Calibri"/>
                <a:hlinkClick r:id="rId4"/>
              </a:rPr>
              <a:t>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726" y="114046"/>
            <a:ext cx="322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Caixas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de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som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00" y="3950334"/>
            <a:ext cx="8479155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Calibri"/>
                <a:cs typeface="Calibri"/>
              </a:rPr>
              <a:t>Todos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os</a:t>
            </a:r>
            <a:r>
              <a:rPr sz="2000" dirty="0">
                <a:latin typeface="Calibri"/>
                <a:cs typeface="Calibri"/>
              </a:rPr>
              <a:t> PCs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modernos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possuem </a:t>
            </a:r>
            <a:r>
              <a:rPr sz="2000" spc="-10" dirty="0">
                <a:latin typeface="Calibri"/>
                <a:cs typeface="Calibri"/>
              </a:rPr>
              <a:t>recursos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sonoros.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São </a:t>
            </a:r>
            <a:r>
              <a:rPr sz="2000" spc="-10" dirty="0">
                <a:latin typeface="Calibri"/>
                <a:cs typeface="Calibri"/>
              </a:rPr>
              <a:t>capazes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captar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 de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gerar </a:t>
            </a:r>
            <a:r>
              <a:rPr sz="2000" spc="-5" dirty="0">
                <a:latin typeface="Calibri"/>
                <a:cs typeface="Calibri"/>
              </a:rPr>
              <a:t>sons. </a:t>
            </a:r>
            <a:r>
              <a:rPr sz="2000" dirty="0">
                <a:latin typeface="Calibri"/>
                <a:cs typeface="Calibri"/>
              </a:rPr>
              <a:t>Na </a:t>
            </a:r>
            <a:r>
              <a:rPr sz="2000" spc="-10" dirty="0">
                <a:latin typeface="Calibri"/>
                <a:cs typeface="Calibri"/>
              </a:rPr>
              <a:t>captação, </a:t>
            </a:r>
            <a:r>
              <a:rPr sz="2000" spc="-5" dirty="0">
                <a:latin typeface="Calibri"/>
                <a:cs typeface="Calibri"/>
              </a:rPr>
              <a:t>podemos </a:t>
            </a:r>
            <a:r>
              <a:rPr sz="2000" spc="-20" dirty="0">
                <a:latin typeface="Calibri"/>
                <a:cs typeface="Calibri"/>
              </a:rPr>
              <a:t>fazer </a:t>
            </a:r>
            <a:r>
              <a:rPr sz="2000" spc="-15" dirty="0">
                <a:latin typeface="Calibri"/>
                <a:cs typeface="Calibri"/>
              </a:rPr>
              <a:t>gravações </a:t>
            </a:r>
            <a:r>
              <a:rPr sz="2000" dirty="0">
                <a:latin typeface="Calibri"/>
                <a:cs typeface="Calibri"/>
              </a:rPr>
              <a:t>a partir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um </a:t>
            </a:r>
            <a:r>
              <a:rPr sz="2000" spc="-10" dirty="0">
                <a:latin typeface="Calibri"/>
                <a:cs typeface="Calibri"/>
              </a:rPr>
              <a:t>microfone, </a:t>
            </a:r>
            <a:r>
              <a:rPr sz="2000" spc="-5" dirty="0">
                <a:latin typeface="Calibri"/>
                <a:cs typeface="Calibri"/>
              </a:rPr>
              <a:t> aparelho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videocassete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aparelho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som. </a:t>
            </a:r>
            <a:r>
              <a:rPr sz="2000" spc="-10" dirty="0">
                <a:latin typeface="Calibri"/>
                <a:cs typeface="Calibri"/>
              </a:rPr>
              <a:t>Podemos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ainda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reproduzir </a:t>
            </a:r>
            <a:r>
              <a:rPr sz="2000" spc="-5" dirty="0">
                <a:latin typeface="Calibri"/>
                <a:cs typeface="Calibri"/>
              </a:rPr>
              <a:t>sons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musicais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diversos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programas.</a:t>
            </a:r>
            <a:r>
              <a:rPr sz="2000" spc="-5" dirty="0">
                <a:latin typeface="Calibri"/>
                <a:cs typeface="Calibri"/>
              </a:rPr>
              <a:t> Os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sistemas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 som mais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simples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utilizam </a:t>
            </a:r>
            <a:r>
              <a:rPr sz="2000" spc="-5" dirty="0">
                <a:latin typeface="Calibri"/>
                <a:cs typeface="Calibri"/>
              </a:rPr>
              <a:t> dois</a:t>
            </a:r>
            <a:r>
              <a:rPr sz="2000" spc="-10" dirty="0">
                <a:latin typeface="Calibri"/>
                <a:cs typeface="Calibri"/>
              </a:rPr>
              <a:t> alto-falantes.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Dependendo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circuitos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sonoros</a:t>
            </a:r>
            <a:r>
              <a:rPr sz="2000" spc="-15" dirty="0">
                <a:latin typeface="Calibri"/>
                <a:cs typeface="Calibri"/>
              </a:rPr>
              <a:t> existentes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computador,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podem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usados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sistemas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alto-falantes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mais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complexos,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como os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figura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ao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lado.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595" y="765048"/>
            <a:ext cx="2880360" cy="2880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3291" y="405384"/>
            <a:ext cx="3035808" cy="303428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39" y="265303"/>
            <a:ext cx="368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Câmeras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digitais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1254378"/>
            <a:ext cx="3926204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Essas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novas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câmeras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ainda </a:t>
            </a:r>
            <a:r>
              <a:rPr sz="2000" spc="-5" dirty="0">
                <a:latin typeface="Calibri"/>
                <a:cs typeface="Calibri"/>
              </a:rPr>
              <a:t>são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caras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 </a:t>
            </a:r>
            <a:r>
              <a:rPr sz="2000" spc="-5" dirty="0">
                <a:latin typeface="Calibri"/>
                <a:cs typeface="Calibri"/>
              </a:rPr>
              <a:t>comparação com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10" dirty="0">
                <a:latin typeface="Calibri"/>
                <a:cs typeface="Calibri"/>
              </a:rPr>
              <a:t>câmeras </a:t>
            </a:r>
            <a:r>
              <a:rPr sz="2000" spc="-5" dirty="0">
                <a:latin typeface="Calibri"/>
                <a:cs typeface="Calibri"/>
              </a:rPr>
              <a:t> convencionais. </a:t>
            </a:r>
            <a:r>
              <a:rPr sz="2000" dirty="0">
                <a:latin typeface="Calibri"/>
                <a:cs typeface="Calibri"/>
              </a:rPr>
              <a:t>Sua </a:t>
            </a:r>
            <a:r>
              <a:rPr sz="2000" spc="-5" dirty="0">
                <a:latin typeface="Calibri"/>
                <a:cs typeface="Calibri"/>
              </a:rPr>
              <a:t>grande </a:t>
            </a:r>
            <a:r>
              <a:rPr sz="2000" spc="-10" dirty="0">
                <a:latin typeface="Calibri"/>
                <a:cs typeface="Calibri"/>
              </a:rPr>
              <a:t>vantagem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é que </a:t>
            </a:r>
            <a:r>
              <a:rPr sz="2000" spc="-5" dirty="0">
                <a:latin typeface="Calibri"/>
                <a:cs typeface="Calibri"/>
              </a:rPr>
              <a:t>não usam filmes.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15" dirty="0">
                <a:latin typeface="Calibri"/>
                <a:cs typeface="Calibri"/>
              </a:rPr>
              <a:t>fotos </a:t>
            </a:r>
            <a:r>
              <a:rPr sz="2000" spc="-5" dirty="0">
                <a:latin typeface="Calibri"/>
                <a:cs typeface="Calibri"/>
              </a:rPr>
              <a:t>são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armazenadas </a:t>
            </a:r>
            <a:r>
              <a:rPr sz="2000" dirty="0">
                <a:latin typeface="Calibri"/>
                <a:cs typeface="Calibri"/>
              </a:rPr>
              <a:t>em uma </a:t>
            </a:r>
            <a:r>
              <a:rPr sz="2000" spc="-5" dirty="0">
                <a:latin typeface="Calibri"/>
                <a:cs typeface="Calibri"/>
              </a:rPr>
              <a:t>memória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dentro </a:t>
            </a:r>
            <a:r>
              <a:rPr sz="2000" dirty="0">
                <a:latin typeface="Calibri"/>
                <a:cs typeface="Calibri"/>
              </a:rPr>
              <a:t>da </a:t>
            </a:r>
            <a:r>
              <a:rPr sz="2000" spc="-10" dirty="0">
                <a:latin typeface="Calibri"/>
                <a:cs typeface="Calibri"/>
              </a:rPr>
              <a:t>câmera, </a:t>
            </a:r>
            <a:r>
              <a:rPr sz="2000" dirty="0">
                <a:latin typeface="Calibri"/>
                <a:cs typeface="Calibri"/>
              </a:rPr>
              <a:t>e podem </a:t>
            </a:r>
            <a:r>
              <a:rPr sz="2000" spc="-5" dirty="0">
                <a:latin typeface="Calibri"/>
                <a:cs typeface="Calibri"/>
              </a:rPr>
              <a:t>ser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posteriormente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transferidas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computador. </a:t>
            </a:r>
            <a:r>
              <a:rPr sz="2000" spc="-5" dirty="0">
                <a:latin typeface="Calibri"/>
                <a:cs typeface="Calibri"/>
              </a:rPr>
              <a:t>Uma </a:t>
            </a:r>
            <a:r>
              <a:rPr sz="2000" spc="-20" dirty="0">
                <a:latin typeface="Calibri"/>
                <a:cs typeface="Calibri"/>
              </a:rPr>
              <a:t>vez </a:t>
            </a:r>
            <a:r>
              <a:rPr sz="2000" dirty="0">
                <a:latin typeface="Calibri"/>
                <a:cs typeface="Calibri"/>
              </a:rPr>
              <a:t>no </a:t>
            </a:r>
            <a:r>
              <a:rPr sz="2000" spc="-5" dirty="0">
                <a:latin typeface="Calibri"/>
                <a:cs typeface="Calibri"/>
              </a:rPr>
              <a:t>computador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podem </a:t>
            </a:r>
            <a:r>
              <a:rPr sz="2000" spc="-5" dirty="0">
                <a:latin typeface="Calibri"/>
                <a:cs typeface="Calibri"/>
              </a:rPr>
              <a:t>ser </a:t>
            </a:r>
            <a:r>
              <a:rPr sz="2000" spc="-10" dirty="0">
                <a:latin typeface="Calibri"/>
                <a:cs typeface="Calibri"/>
              </a:rPr>
              <a:t>vistas </a:t>
            </a:r>
            <a:r>
              <a:rPr sz="2000" spc="-5" dirty="0">
                <a:latin typeface="Calibri"/>
                <a:cs typeface="Calibri"/>
              </a:rPr>
              <a:t>na </a:t>
            </a:r>
            <a:r>
              <a:rPr sz="2000" spc="-10" dirty="0">
                <a:latin typeface="Calibri"/>
                <a:cs typeface="Calibri"/>
              </a:rPr>
              <a:t>tela </a:t>
            </a:r>
            <a:r>
              <a:rPr sz="200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impressas </a:t>
            </a:r>
            <a:r>
              <a:rPr sz="2000" dirty="0">
                <a:latin typeface="Calibri"/>
                <a:cs typeface="Calibri"/>
              </a:rPr>
              <a:t> em papel. </a:t>
            </a:r>
            <a:r>
              <a:rPr sz="2000" spc="-10" dirty="0">
                <a:latin typeface="Calibri"/>
                <a:cs typeface="Calibri"/>
              </a:rPr>
              <a:t>Existem </a:t>
            </a:r>
            <a:r>
              <a:rPr sz="2000" dirty="0">
                <a:latin typeface="Calibri"/>
                <a:cs typeface="Calibri"/>
              </a:rPr>
              <a:t>lojas que </a:t>
            </a:r>
            <a:r>
              <a:rPr sz="2000" spc="-20" dirty="0">
                <a:latin typeface="Calibri"/>
                <a:cs typeface="Calibri"/>
              </a:rPr>
              <a:t>fazem 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"revelação"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fotos</a:t>
            </a:r>
            <a:r>
              <a:rPr sz="2000" spc="-5" dirty="0">
                <a:latin typeface="Calibri"/>
                <a:cs typeface="Calibri"/>
              </a:rPr>
              <a:t> de</a:t>
            </a:r>
            <a:r>
              <a:rPr sz="2000" spc="-10" dirty="0">
                <a:latin typeface="Calibri"/>
                <a:cs typeface="Calibri"/>
              </a:rPr>
              <a:t> câmeras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digitais,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seja,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entregam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fotografias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diretamente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papel.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1664" y="1066800"/>
            <a:ext cx="3741420" cy="3691128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473" y="289940"/>
            <a:ext cx="4318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Gravadores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de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DVD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972" y="1255521"/>
            <a:ext cx="408622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latin typeface="Calibri"/>
                <a:cs typeface="Calibri"/>
              </a:rPr>
              <a:t>Esses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drives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ainda</a:t>
            </a:r>
            <a:r>
              <a:rPr sz="2100" spc="46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são</a:t>
            </a:r>
            <a:r>
              <a:rPr sz="2100" spc="46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bastante 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caros. </a:t>
            </a:r>
            <a:r>
              <a:rPr sz="2100" spc="-10" dirty="0">
                <a:latin typeface="Calibri"/>
                <a:cs typeface="Calibri"/>
              </a:rPr>
              <a:t>Podem </a:t>
            </a:r>
            <a:r>
              <a:rPr sz="2100" spc="-5" dirty="0">
                <a:latin typeface="Calibri"/>
                <a:cs typeface="Calibri"/>
              </a:rPr>
              <a:t>ser internos, </a:t>
            </a:r>
            <a:r>
              <a:rPr sz="2100" spc="-10" dirty="0">
                <a:latin typeface="Calibri"/>
                <a:cs typeface="Calibri"/>
              </a:rPr>
              <a:t>como </a:t>
            </a:r>
            <a:r>
              <a:rPr sz="2100" spc="20" dirty="0">
                <a:latin typeface="Calibri"/>
                <a:cs typeface="Calibri"/>
              </a:rPr>
              <a:t>os 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que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mostramos</a:t>
            </a:r>
            <a:r>
              <a:rPr sz="2100" spc="-5" dirty="0">
                <a:latin typeface="Calibri"/>
                <a:cs typeface="Calibri"/>
              </a:rPr>
              <a:t> nas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páginas 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anteriores,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ou </a:t>
            </a:r>
            <a:r>
              <a:rPr sz="2100" spc="-10" dirty="0">
                <a:latin typeface="Calibri"/>
                <a:cs typeface="Calibri"/>
              </a:rPr>
              <a:t>externos,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como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 da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figura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lado.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Permitem</a:t>
            </a:r>
            <a:r>
              <a:rPr sz="2100" spc="45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gravar 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DVDs,</a:t>
            </a:r>
            <a:r>
              <a:rPr sz="2100" spc="16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CD-R</a:t>
            </a:r>
            <a:r>
              <a:rPr sz="2100" spc="15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155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CD-RW,</a:t>
            </a:r>
            <a:r>
              <a:rPr sz="2100" spc="18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além</a:t>
            </a:r>
            <a:r>
              <a:rPr sz="2100" spc="1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de</a:t>
            </a:r>
            <a:r>
              <a:rPr sz="2100" spc="14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ler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4972" y="3495878"/>
            <a:ext cx="377317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3275" algn="l"/>
                <a:tab pos="1225550" algn="l"/>
                <a:tab pos="2184400" algn="l"/>
                <a:tab pos="2897505" algn="l"/>
                <a:tab pos="3348990" algn="l"/>
              </a:tabLst>
            </a:pPr>
            <a:r>
              <a:rPr sz="2100" spc="-25" dirty="0">
                <a:latin typeface="Calibri"/>
                <a:cs typeface="Calibri"/>
              </a:rPr>
              <a:t>t</a:t>
            </a:r>
            <a:r>
              <a:rPr sz="2100" spc="-5" dirty="0">
                <a:latin typeface="Calibri"/>
                <a:cs typeface="Calibri"/>
              </a:rPr>
              <a:t>od</a:t>
            </a:r>
            <a:r>
              <a:rPr sz="2100" spc="-10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s	</a:t>
            </a:r>
            <a:r>
              <a:rPr sz="2100" spc="-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s	</a:t>
            </a:r>
            <a:r>
              <a:rPr sz="2100" spc="-5" dirty="0">
                <a:latin typeface="Calibri"/>
                <a:cs typeface="Calibri"/>
              </a:rPr>
              <a:t>d</a:t>
            </a:r>
            <a:r>
              <a:rPr sz="2100" spc="5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mais	tipos	</a:t>
            </a:r>
            <a:r>
              <a:rPr sz="2100" spc="-5" dirty="0">
                <a:latin typeface="Calibri"/>
                <a:cs typeface="Calibri"/>
              </a:rPr>
              <a:t>d</a:t>
            </a:r>
            <a:r>
              <a:rPr sz="2100" dirty="0">
                <a:latin typeface="Calibri"/>
                <a:cs typeface="Calibri"/>
              </a:rPr>
              <a:t>e	</a:t>
            </a:r>
            <a:r>
              <a:rPr sz="2100" spc="-5" dirty="0">
                <a:latin typeface="Calibri"/>
                <a:cs typeface="Calibri"/>
              </a:rPr>
              <a:t>CDs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972" y="3176142"/>
            <a:ext cx="408368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5025" algn="l"/>
                <a:tab pos="2115820" algn="l"/>
                <a:tab pos="2702560" algn="l"/>
                <a:tab pos="3152140" algn="l"/>
                <a:tab pos="3937000" algn="l"/>
              </a:tabLst>
            </a:pPr>
            <a:r>
              <a:rPr sz="2100" spc="-20" dirty="0">
                <a:latin typeface="Calibri"/>
                <a:cs typeface="Calibri"/>
              </a:rPr>
              <a:t>DV</a:t>
            </a:r>
            <a:r>
              <a:rPr sz="2100" spc="-5" dirty="0">
                <a:latin typeface="Calibri"/>
                <a:cs typeface="Calibri"/>
              </a:rPr>
              <a:t>Ds</a:t>
            </a:r>
            <a:r>
              <a:rPr sz="2100" dirty="0">
                <a:latin typeface="Calibri"/>
                <a:cs typeface="Calibri"/>
              </a:rPr>
              <a:t>,	</a:t>
            </a:r>
            <a:r>
              <a:rPr sz="2100" spc="-5" dirty="0">
                <a:latin typeface="Calibri"/>
                <a:cs typeface="Calibri"/>
              </a:rPr>
              <a:t>C</a:t>
            </a:r>
            <a:r>
              <a:rPr sz="2100" spc="-10" dirty="0">
                <a:latin typeface="Calibri"/>
                <a:cs typeface="Calibri"/>
              </a:rPr>
              <a:t>D</a:t>
            </a:r>
            <a:r>
              <a:rPr sz="2100" spc="5" dirty="0">
                <a:latin typeface="Calibri"/>
                <a:cs typeface="Calibri"/>
              </a:rPr>
              <a:t>-</a:t>
            </a:r>
            <a:r>
              <a:rPr sz="2100" spc="-30" dirty="0">
                <a:latin typeface="Calibri"/>
                <a:cs typeface="Calibri"/>
              </a:rPr>
              <a:t>R</a:t>
            </a:r>
            <a:r>
              <a:rPr sz="2100" spc="-15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Ms,	</a:t>
            </a:r>
            <a:r>
              <a:rPr sz="2100" spc="-5" dirty="0">
                <a:latin typeface="Calibri"/>
                <a:cs typeface="Calibri"/>
              </a:rPr>
              <a:t>CD</a:t>
            </a:r>
            <a:r>
              <a:rPr sz="2100" dirty="0">
                <a:latin typeface="Calibri"/>
                <a:cs typeface="Calibri"/>
              </a:rPr>
              <a:t>s	de	</a:t>
            </a:r>
            <a:r>
              <a:rPr sz="2100" spc="-10" dirty="0">
                <a:latin typeface="Calibri"/>
                <a:cs typeface="Calibri"/>
              </a:rPr>
              <a:t>á</a:t>
            </a:r>
            <a:r>
              <a:rPr sz="2100" spc="-5" dirty="0">
                <a:latin typeface="Calibri"/>
                <a:cs typeface="Calibri"/>
              </a:rPr>
              <a:t>u</a:t>
            </a:r>
            <a:r>
              <a:rPr sz="2100" spc="5" dirty="0">
                <a:latin typeface="Calibri"/>
                <a:cs typeface="Calibri"/>
              </a:rPr>
              <a:t>d</a:t>
            </a:r>
            <a:r>
              <a:rPr sz="2100" dirty="0">
                <a:latin typeface="Calibri"/>
                <a:cs typeface="Calibri"/>
              </a:rPr>
              <a:t>io	e</a:t>
            </a:r>
            <a:endParaRPr sz="21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2100" dirty="0">
                <a:latin typeface="Calibri"/>
                <a:cs typeface="Calibri"/>
              </a:rPr>
              <a:t>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972" y="3816477"/>
            <a:ext cx="4084954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Calibri"/>
                <a:cs typeface="Calibri"/>
              </a:rPr>
              <a:t>DVDs. </a:t>
            </a:r>
            <a:r>
              <a:rPr sz="2100" spc="-5" dirty="0">
                <a:latin typeface="Calibri"/>
                <a:cs typeface="Calibri"/>
              </a:rPr>
              <a:t>Um </a:t>
            </a:r>
            <a:r>
              <a:rPr sz="2100" spc="-10" dirty="0">
                <a:latin typeface="Calibri"/>
                <a:cs typeface="Calibri"/>
              </a:rPr>
              <a:t>pouco </a:t>
            </a:r>
            <a:r>
              <a:rPr sz="2100" spc="-5" dirty="0">
                <a:latin typeface="Calibri"/>
                <a:cs typeface="Calibri"/>
              </a:rPr>
              <a:t>mais </a:t>
            </a:r>
            <a:r>
              <a:rPr sz="2100" spc="-20" dirty="0">
                <a:latin typeface="Calibri"/>
                <a:cs typeface="Calibri"/>
              </a:rPr>
              <a:t>baratos </a:t>
            </a:r>
            <a:r>
              <a:rPr sz="2100" dirty="0">
                <a:latin typeface="Calibri"/>
                <a:cs typeface="Calibri"/>
              </a:rPr>
              <a:t>são </a:t>
            </a:r>
            <a:r>
              <a:rPr sz="2100" spc="5" dirty="0">
                <a:latin typeface="Calibri"/>
                <a:cs typeface="Calibri"/>
              </a:rPr>
              <a:t>os 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que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lêem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DVDs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CDs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mas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gravam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apenas </a:t>
            </a:r>
            <a:r>
              <a:rPr sz="2100" dirty="0">
                <a:latin typeface="Calibri"/>
                <a:cs typeface="Calibri"/>
              </a:rPr>
              <a:t>CD-R e </a:t>
            </a:r>
            <a:r>
              <a:rPr sz="2100" spc="-5" dirty="0">
                <a:latin typeface="Calibri"/>
                <a:cs typeface="Calibri"/>
              </a:rPr>
              <a:t>CD-RW (ou seja, não 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25" dirty="0">
                <a:latin typeface="Calibri"/>
                <a:cs typeface="Calibri"/>
              </a:rPr>
              <a:t>gravam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DVDs).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591" y="1086611"/>
            <a:ext cx="4320540" cy="431901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680" y="193624"/>
            <a:ext cx="431609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spc="-5" dirty="0">
                <a:solidFill>
                  <a:srgbClr val="00498E"/>
                </a:solidFill>
                <a:latin typeface="Comic Sans MS"/>
                <a:cs typeface="Comic Sans MS"/>
              </a:rPr>
              <a:t>Perguntas?</a:t>
            </a:r>
            <a:endParaRPr sz="66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5667" y="1488947"/>
            <a:ext cx="5768339" cy="3870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2933</Words>
  <Application>Microsoft Office PowerPoint</Application>
  <PresentationFormat>Apresentação na tela (4:3)</PresentationFormat>
  <Paragraphs>301</Paragraphs>
  <Slides>93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93</vt:i4>
      </vt:variant>
    </vt:vector>
  </HeadingPairs>
  <TitlesOfParts>
    <vt:vector size="99" baseType="lpstr">
      <vt:lpstr>Arial</vt:lpstr>
      <vt:lpstr>Arial MT</vt:lpstr>
      <vt:lpstr>Calibri</vt:lpstr>
      <vt:lpstr>Comic Sans MS</vt:lpstr>
      <vt:lpstr>Wingdings</vt:lpstr>
      <vt:lpstr>Office Theme</vt:lpstr>
      <vt:lpstr>Apresentação do PowerPoint</vt:lpstr>
      <vt:lpstr>Apresentação: Prof. Tulio</vt:lpstr>
      <vt:lpstr>Apresentação do PowerPoint</vt:lpstr>
      <vt:lpstr>OBJETIVOS DO CURSO:</vt:lpstr>
      <vt:lpstr>Apresentação do PowerPoint</vt:lpstr>
      <vt:lpstr>Apresentação do PowerPoint</vt:lpstr>
      <vt:lpstr>Apresentação do PowerPoint</vt:lpstr>
      <vt:lpstr>LIVROS SUGERIDOS</vt:lpstr>
      <vt:lpstr>SITES SUGERIDOS</vt:lpstr>
      <vt:lpstr>Evolução dos computadores: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VÁLVULA</vt:lpstr>
      <vt:lpstr>Apresentação do PowerPoint</vt:lpstr>
      <vt:lpstr>Em 1954, a Texas Instruments  inicia a produção dos transistores.</vt:lpstr>
      <vt:lpstr>Apresentação do PowerPoint</vt:lpstr>
      <vt:lpstr>Componentes Eletrônicos</vt:lpstr>
      <vt:lpstr>TRANSISTOR</vt:lpstr>
      <vt:lpstr>RESISTOR</vt:lpstr>
      <vt:lpstr>Apresentação do PowerPoint</vt:lpstr>
      <vt:lpstr>CAPACITOR</vt:lpstr>
      <vt:lpstr>TRANSFORMADOR E BOBINA</vt:lpstr>
      <vt:lpstr>REGULADORES DE TENSÃO</vt:lpstr>
      <vt:lpstr>DIODO</vt:lpstr>
      <vt:lpstr>LED - LIGHT EMITTING DIODE</vt:lpstr>
      <vt:lpstr>DISPOSITIVOS DE PROTEÇÃO</vt:lpstr>
      <vt:lpstr>CIRCUITO INTEGRADO</vt:lpstr>
      <vt:lpstr>CIRCUITO INTEGRADO</vt:lpstr>
      <vt:lpstr>Diferenças entre Software e Hardware</vt:lpstr>
      <vt:lpstr>Apresentação do PowerPoint</vt:lpstr>
      <vt:lpstr>Dispositivos On-Board e Off-Board</vt:lpstr>
      <vt:lpstr>O interior de um PC</vt:lpstr>
      <vt:lpstr>Fonte de alimentação</vt:lpstr>
      <vt:lpstr>Placa mãe</vt:lpstr>
      <vt:lpstr>Processadores</vt:lpstr>
      <vt:lpstr>Memória</vt:lpstr>
      <vt:lpstr>Placa de vídeo</vt:lpstr>
      <vt:lpstr>Placa de áudio</vt:lpstr>
      <vt:lpstr>Placa de rede</vt:lpstr>
      <vt:lpstr>Disco rígido ou HD(Hard Disk)</vt:lpstr>
      <vt:lpstr>SSD (sigla do inglês solid-state drive)</vt:lpstr>
      <vt:lpstr>DVD-Rom</vt:lpstr>
      <vt:lpstr>Cabos e Conectores</vt:lpstr>
      <vt:lpstr>Conexões traseiras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Cabos e Conectores</vt:lpstr>
      <vt:lpstr>O Exterior do Computador</vt:lpstr>
      <vt:lpstr>Gabinetes horizontais</vt:lpstr>
      <vt:lpstr>Gabinete slim na vertical</vt:lpstr>
      <vt:lpstr>Casemod</vt:lpstr>
      <vt:lpstr>Casemod</vt:lpstr>
      <vt:lpstr>Casemod</vt:lpstr>
      <vt:lpstr>Casemod</vt:lpstr>
      <vt:lpstr>Casemod</vt:lpstr>
      <vt:lpstr>Casemod</vt:lpstr>
      <vt:lpstr>Casemod</vt:lpstr>
      <vt:lpstr>Monitores convencionais(CRT)</vt:lpstr>
      <vt:lpstr>Monitores LCD( liquid crystal display)</vt:lpstr>
      <vt:lpstr>Monitores Plasma</vt:lpstr>
      <vt:lpstr>Monitores OLED</vt:lpstr>
      <vt:lpstr>Monitores AMOLED</vt:lpstr>
      <vt:lpstr>Teclado</vt:lpstr>
      <vt:lpstr>Mouse</vt:lpstr>
      <vt:lpstr>Impressoras</vt:lpstr>
      <vt:lpstr>Scanner</vt:lpstr>
      <vt:lpstr>Controles de jogos</vt:lpstr>
      <vt:lpstr>Caixas de som</vt:lpstr>
      <vt:lpstr>Câmeras digitais</vt:lpstr>
      <vt:lpstr>Gravadores de DVD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Augusto da Costa</dc:creator>
  <cp:lastModifiedBy>Lidio Soares Teixeira Filho</cp:lastModifiedBy>
  <cp:revision>2</cp:revision>
  <dcterms:created xsi:type="dcterms:W3CDTF">2023-02-15T13:34:44Z</dcterms:created>
  <dcterms:modified xsi:type="dcterms:W3CDTF">2023-02-15T13:51:07Z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2023-02-15T00:00:00Z</vt:filetime>
  </property>
</Properties>
</file>